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Montserrat" charset="1" panose="00000500000000000000"/>
      <p:regular r:id="rId16"/>
    </p:embeddedFont>
    <p:embeddedFont>
      <p:font typeface="Montserrat Bold" charset="1" panose="00000800000000000000"/>
      <p:regular r:id="rId17"/>
    </p:embeddedFont>
    <p:embeddedFont>
      <p:font typeface="Montserrat Italics" charset="1" panose="00000500000000000000"/>
      <p:regular r:id="rId18"/>
    </p:embeddedFont>
    <p:embeddedFont>
      <p:font typeface="Montserrat Bold Italics" charset="1" panose="00000800000000000000"/>
      <p:regular r:id="rId19"/>
    </p:embeddedFont>
    <p:embeddedFont>
      <p:font typeface="Montserrat Thin" charset="1" panose="00000300000000000000"/>
      <p:regular r:id="rId20"/>
    </p:embeddedFont>
    <p:embeddedFont>
      <p:font typeface="Montserrat Thin Italics" charset="1" panose="00000300000000000000"/>
      <p:regular r:id="rId21"/>
    </p:embeddedFont>
    <p:embeddedFont>
      <p:font typeface="Montserrat Extra-Light" charset="1" panose="00000300000000000000"/>
      <p:regular r:id="rId22"/>
    </p:embeddedFont>
    <p:embeddedFont>
      <p:font typeface="Montserrat Extra-Light Italics" charset="1" panose="00000300000000000000"/>
      <p:regular r:id="rId23"/>
    </p:embeddedFont>
    <p:embeddedFont>
      <p:font typeface="Montserrat Light" charset="1" panose="00000400000000000000"/>
      <p:regular r:id="rId24"/>
    </p:embeddedFont>
    <p:embeddedFont>
      <p:font typeface="Montserrat Light Italics" charset="1" panose="00000400000000000000"/>
      <p:regular r:id="rId25"/>
    </p:embeddedFont>
    <p:embeddedFont>
      <p:font typeface="Montserrat Medium" charset="1" panose="00000600000000000000"/>
      <p:regular r:id="rId26"/>
    </p:embeddedFont>
    <p:embeddedFont>
      <p:font typeface="Montserrat Medium Italics" charset="1" panose="00000600000000000000"/>
      <p:regular r:id="rId27"/>
    </p:embeddedFont>
    <p:embeddedFont>
      <p:font typeface="Montserrat Semi-Bold" charset="1" panose="00000700000000000000"/>
      <p:regular r:id="rId28"/>
    </p:embeddedFont>
    <p:embeddedFont>
      <p:font typeface="Montserrat Semi-Bold Italics" charset="1" panose="00000700000000000000"/>
      <p:regular r:id="rId29"/>
    </p:embeddedFont>
    <p:embeddedFont>
      <p:font typeface="Montserrat Ultra-Bold" charset="1" panose="00000900000000000000"/>
      <p:regular r:id="rId30"/>
    </p:embeddedFont>
    <p:embeddedFont>
      <p:font typeface="Montserrat Ultra-Bold Italics" charset="1" panose="00000900000000000000"/>
      <p:regular r:id="rId31"/>
    </p:embeddedFont>
    <p:embeddedFont>
      <p:font typeface="Montserrat Heavy" charset="1" panose="00000A00000000000000"/>
      <p:regular r:id="rId32"/>
    </p:embeddedFont>
    <p:embeddedFont>
      <p:font typeface="Montserrat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AutoShape 2" id="2"/>
          <p:cNvSpPr/>
          <p:nvPr/>
        </p:nvSpPr>
        <p:spPr>
          <a:xfrm rot="0">
            <a:off x="1498218" y="9038757"/>
            <a:ext cx="4328849" cy="0"/>
          </a:xfrm>
          <a:prstGeom prst="line">
            <a:avLst/>
          </a:prstGeom>
          <a:ln cap="flat" w="19050">
            <a:solidFill>
              <a:srgbClr val="33866A"/>
            </a:solidFill>
            <a:prstDash val="solid"/>
            <a:headEnd type="none" len="sm" w="sm"/>
            <a:tailEnd type="none" len="sm" w="sm"/>
          </a:ln>
        </p:spPr>
      </p:sp>
      <p:sp>
        <p:nvSpPr>
          <p:cNvPr name="Freeform 3" id="3"/>
          <p:cNvSpPr/>
          <p:nvPr/>
        </p:nvSpPr>
        <p:spPr>
          <a:xfrm flipH="false" flipV="false" rot="-5400000">
            <a:off x="0" y="9048282"/>
            <a:ext cx="1238718" cy="1238718"/>
          </a:xfrm>
          <a:custGeom>
            <a:avLst/>
            <a:gdLst/>
            <a:ahLst/>
            <a:cxnLst/>
            <a:rect r="r" b="b" t="t" l="l"/>
            <a:pathLst>
              <a:path h="1238718" w="1238718">
                <a:moveTo>
                  <a:pt x="0" y="0"/>
                </a:moveTo>
                <a:lnTo>
                  <a:pt x="1238718" y="0"/>
                </a:lnTo>
                <a:lnTo>
                  <a:pt x="1238718" y="1238718"/>
                </a:lnTo>
                <a:lnTo>
                  <a:pt x="0" y="12387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5400000">
            <a:off x="17049282" y="0"/>
            <a:ext cx="1238718" cy="1238718"/>
          </a:xfrm>
          <a:custGeom>
            <a:avLst/>
            <a:gdLst/>
            <a:ahLst/>
            <a:cxnLst/>
            <a:rect r="r" b="b" t="t" l="l"/>
            <a:pathLst>
              <a:path h="1238718" w="1238718">
                <a:moveTo>
                  <a:pt x="1238718" y="1238718"/>
                </a:moveTo>
                <a:lnTo>
                  <a:pt x="0" y="1238718"/>
                </a:lnTo>
                <a:lnTo>
                  <a:pt x="0" y="0"/>
                </a:lnTo>
                <a:lnTo>
                  <a:pt x="1238718" y="0"/>
                </a:lnTo>
                <a:lnTo>
                  <a:pt x="1238718" y="123871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61659" y="6509925"/>
            <a:ext cx="1933887" cy="1679527"/>
          </a:xfrm>
          <a:custGeom>
            <a:avLst/>
            <a:gdLst/>
            <a:ahLst/>
            <a:cxnLst/>
            <a:rect r="r" b="b" t="t" l="l"/>
            <a:pathLst>
              <a:path h="1679527" w="1933887">
                <a:moveTo>
                  <a:pt x="0" y="0"/>
                </a:moveTo>
                <a:lnTo>
                  <a:pt x="1933887" y="0"/>
                </a:lnTo>
                <a:lnTo>
                  <a:pt x="1933887" y="1679527"/>
                </a:lnTo>
                <a:lnTo>
                  <a:pt x="0" y="16795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286343" y="1238718"/>
            <a:ext cx="1040784" cy="10407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6C53"/>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175"/>
                </a:lnSpc>
              </a:pPr>
            </a:p>
          </p:txBody>
        </p:sp>
      </p:grpSp>
      <p:sp>
        <p:nvSpPr>
          <p:cNvPr name="Freeform 9" id="9"/>
          <p:cNvSpPr/>
          <p:nvPr/>
        </p:nvSpPr>
        <p:spPr>
          <a:xfrm flipH="false" flipV="false" rot="5400000">
            <a:off x="1545155" y="1497530"/>
            <a:ext cx="523158" cy="523158"/>
          </a:xfrm>
          <a:custGeom>
            <a:avLst/>
            <a:gdLst/>
            <a:ahLst/>
            <a:cxnLst/>
            <a:rect r="r" b="b" t="t" l="l"/>
            <a:pathLst>
              <a:path h="523158" w="523158">
                <a:moveTo>
                  <a:pt x="0" y="0"/>
                </a:moveTo>
                <a:lnTo>
                  <a:pt x="523159" y="0"/>
                </a:lnTo>
                <a:lnTo>
                  <a:pt x="523159" y="523159"/>
                </a:lnTo>
                <a:lnTo>
                  <a:pt x="0" y="523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622805" y="1238718"/>
            <a:ext cx="7665195" cy="3622592"/>
          </a:xfrm>
          <a:custGeom>
            <a:avLst/>
            <a:gdLst/>
            <a:ahLst/>
            <a:cxnLst/>
            <a:rect r="r" b="b" t="t" l="l"/>
            <a:pathLst>
              <a:path h="3622592" w="7665195">
                <a:moveTo>
                  <a:pt x="0" y="0"/>
                </a:moveTo>
                <a:lnTo>
                  <a:pt x="7665195" y="0"/>
                </a:lnTo>
                <a:lnTo>
                  <a:pt x="7665195" y="3622592"/>
                </a:lnTo>
                <a:lnTo>
                  <a:pt x="0" y="36225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622805" y="5084006"/>
            <a:ext cx="7116792" cy="4114800"/>
          </a:xfrm>
          <a:custGeom>
            <a:avLst/>
            <a:gdLst/>
            <a:ahLst/>
            <a:cxnLst/>
            <a:rect r="r" b="b" t="t" l="l"/>
            <a:pathLst>
              <a:path h="4114800" w="7116792">
                <a:moveTo>
                  <a:pt x="0" y="0"/>
                </a:moveTo>
                <a:lnTo>
                  <a:pt x="7116792" y="0"/>
                </a:lnTo>
                <a:lnTo>
                  <a:pt x="711679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238718" y="3460602"/>
            <a:ext cx="8543336" cy="2783468"/>
          </a:xfrm>
          <a:prstGeom prst="rect">
            <a:avLst/>
          </a:prstGeom>
        </p:spPr>
        <p:txBody>
          <a:bodyPr anchor="t" rtlCol="false" tIns="0" lIns="0" bIns="0" rIns="0">
            <a:spAutoFit/>
          </a:bodyPr>
          <a:lstStyle/>
          <a:p>
            <a:pPr algn="ctr">
              <a:lnSpc>
                <a:spcPts val="7292"/>
              </a:lnSpc>
            </a:pPr>
            <a:r>
              <a:rPr lang="en-US" sz="6341" spc="310">
                <a:solidFill>
                  <a:srgbClr val="216C53"/>
                </a:solidFill>
                <a:latin typeface="Montserrat Ultra-Bold"/>
              </a:rPr>
              <a:t>ONLINE CLASS MANAGAMENT SYSTEM</a:t>
            </a:r>
          </a:p>
        </p:txBody>
      </p:sp>
      <p:sp>
        <p:nvSpPr>
          <p:cNvPr name="TextBox 13" id="13"/>
          <p:cNvSpPr txBox="true"/>
          <p:nvPr/>
        </p:nvSpPr>
        <p:spPr>
          <a:xfrm rot="0">
            <a:off x="2811188" y="1313294"/>
            <a:ext cx="6031758" cy="796381"/>
          </a:xfrm>
          <a:prstGeom prst="rect">
            <a:avLst/>
          </a:prstGeom>
        </p:spPr>
        <p:txBody>
          <a:bodyPr anchor="t" rtlCol="false" tIns="0" lIns="0" bIns="0" rIns="0">
            <a:spAutoFit/>
          </a:bodyPr>
          <a:lstStyle/>
          <a:p>
            <a:pPr>
              <a:lnSpc>
                <a:spcPts val="6505"/>
              </a:lnSpc>
              <a:spcBef>
                <a:spcPct val="0"/>
              </a:spcBef>
            </a:pPr>
            <a:r>
              <a:rPr lang="en-US" sz="4646" spc="227">
                <a:solidFill>
                  <a:srgbClr val="216C53"/>
                </a:solidFill>
                <a:latin typeface="Montserrat Ultra-Bold"/>
              </a:rPr>
              <a:t>TEAM BOB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62580" y="3363421"/>
            <a:ext cx="6573163" cy="4114800"/>
          </a:xfrm>
          <a:custGeom>
            <a:avLst/>
            <a:gdLst/>
            <a:ahLst/>
            <a:cxnLst/>
            <a:rect r="r" b="b" t="t" l="l"/>
            <a:pathLst>
              <a:path h="4114800" w="6573163">
                <a:moveTo>
                  <a:pt x="0" y="0"/>
                </a:moveTo>
                <a:lnTo>
                  <a:pt x="6573163" y="0"/>
                </a:lnTo>
                <a:lnTo>
                  <a:pt x="657316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96050" y="2985596"/>
            <a:ext cx="8617075" cy="4813299"/>
          </a:xfrm>
          <a:prstGeom prst="rect">
            <a:avLst/>
          </a:prstGeom>
        </p:spPr>
        <p:txBody>
          <a:bodyPr anchor="t" rtlCol="false" tIns="0" lIns="0" bIns="0" rIns="0">
            <a:spAutoFit/>
          </a:bodyPr>
          <a:lstStyle/>
          <a:p>
            <a:pPr algn="ctr">
              <a:lnSpc>
                <a:spcPts val="3500"/>
              </a:lnSpc>
            </a:pPr>
            <a:r>
              <a:rPr lang="en-US" sz="2500">
                <a:solidFill>
                  <a:srgbClr val="216C53"/>
                </a:solidFill>
                <a:latin typeface="Canva Sans"/>
              </a:rPr>
              <a:t>The Online Class Management System (OCMS) is a web-based platform enabling virtual classrooms for professors , students and TA’s. Professors can create and manage classes, share lectures, assignments, and tests, while students access class materials and submit work on time. Personalized calendars help users track schedules, and students monitor their grades and evaluations from professors or teaching assistants assigned by the Professor .The system also provides messaging interfaces for communication and support from teaching assistants.</a:t>
            </a:r>
          </a:p>
        </p:txBody>
      </p:sp>
      <p:sp>
        <p:nvSpPr>
          <p:cNvPr name="TextBox 6" id="6"/>
          <p:cNvSpPr txBox="true"/>
          <p:nvPr/>
        </p:nvSpPr>
        <p:spPr>
          <a:xfrm rot="0">
            <a:off x="2900866" y="904875"/>
            <a:ext cx="12092648"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PROBLEM DESCRIPTION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TextBox 2" id="2"/>
          <p:cNvSpPr txBox="true"/>
          <p:nvPr/>
        </p:nvSpPr>
        <p:spPr>
          <a:xfrm rot="0">
            <a:off x="3294292" y="465307"/>
            <a:ext cx="11585421" cy="2109954"/>
          </a:xfrm>
          <a:prstGeom prst="rect">
            <a:avLst/>
          </a:prstGeom>
        </p:spPr>
        <p:txBody>
          <a:bodyPr anchor="t" rtlCol="false" tIns="0" lIns="0" bIns="0" rIns="0">
            <a:spAutoFit/>
          </a:bodyPr>
          <a:lstStyle/>
          <a:p>
            <a:pPr algn="ctr">
              <a:lnSpc>
                <a:spcPts val="8536"/>
              </a:lnSpc>
            </a:pPr>
            <a:r>
              <a:rPr lang="en-US" sz="6097" spc="298">
                <a:solidFill>
                  <a:srgbClr val="2C6D44"/>
                </a:solidFill>
                <a:latin typeface="Montserrat Ultra-Bold"/>
              </a:rPr>
              <a:t>TECHNOLOGICAL</a:t>
            </a:r>
          </a:p>
          <a:p>
            <a:pPr algn="ctr">
              <a:lnSpc>
                <a:spcPts val="8536"/>
              </a:lnSpc>
              <a:spcBef>
                <a:spcPct val="0"/>
              </a:spcBef>
            </a:pPr>
            <a:r>
              <a:rPr lang="en-US" sz="6097" spc="298">
                <a:solidFill>
                  <a:srgbClr val="2C6D44"/>
                </a:solidFill>
                <a:latin typeface="Montserrat Ultra-Bold"/>
              </a:rPr>
              <a:t>SPECIFICATIONS</a:t>
            </a:r>
          </a:p>
        </p:txBody>
      </p:sp>
      <p:pic>
        <p:nvPicPr>
          <p:cNvPr name="Picture 3" id="3"/>
          <p:cNvPicPr>
            <a:picLocks noChangeAspect="true"/>
          </p:cNvPicPr>
          <p:nvPr/>
        </p:nvPicPr>
        <p:blipFill>
          <a:blip r:embed="rId2"/>
          <a:stretch>
            <a:fillRect/>
          </a:stretch>
        </p:blipFill>
        <p:spPr>
          <a:xfrm rot="0">
            <a:off x="6715604" y="3374432"/>
            <a:ext cx="5318201" cy="5318201"/>
          </a:xfrm>
          <a:prstGeom prst="rect">
            <a:avLst/>
          </a:prstGeom>
        </p:spPr>
      </p:pic>
      <p:sp>
        <p:nvSpPr>
          <p:cNvPr name="TextBox 4" id="4"/>
          <p:cNvSpPr txBox="true"/>
          <p:nvPr/>
        </p:nvSpPr>
        <p:spPr>
          <a:xfrm rot="0">
            <a:off x="1241092" y="3166447"/>
            <a:ext cx="3924464" cy="514349"/>
          </a:xfrm>
          <a:prstGeom prst="rect">
            <a:avLst/>
          </a:prstGeom>
        </p:spPr>
        <p:txBody>
          <a:bodyPr anchor="t" rtlCol="false" tIns="0" lIns="0" bIns="0" rIns="0">
            <a:spAutoFit/>
          </a:bodyPr>
          <a:lstStyle/>
          <a:p>
            <a:pPr>
              <a:lnSpc>
                <a:spcPts val="4200"/>
              </a:lnSpc>
              <a:spcBef>
                <a:spcPct val="0"/>
              </a:spcBef>
            </a:pPr>
            <a:r>
              <a:rPr lang="en-US" sz="3000" spc="147">
                <a:solidFill>
                  <a:srgbClr val="216C53"/>
                </a:solidFill>
                <a:latin typeface="Montserrat Ultra-Bold"/>
              </a:rPr>
              <a:t>FRONTEND DEV</a:t>
            </a:r>
          </a:p>
        </p:txBody>
      </p:sp>
      <p:sp>
        <p:nvSpPr>
          <p:cNvPr name="TextBox 5" id="5"/>
          <p:cNvSpPr txBox="true"/>
          <p:nvPr/>
        </p:nvSpPr>
        <p:spPr>
          <a:xfrm rot="0">
            <a:off x="1238718" y="6139587"/>
            <a:ext cx="3783889" cy="514349"/>
          </a:xfrm>
          <a:prstGeom prst="rect">
            <a:avLst/>
          </a:prstGeom>
        </p:spPr>
        <p:txBody>
          <a:bodyPr anchor="t" rtlCol="false" tIns="0" lIns="0" bIns="0" rIns="0">
            <a:spAutoFit/>
          </a:bodyPr>
          <a:lstStyle/>
          <a:p>
            <a:pPr>
              <a:lnSpc>
                <a:spcPts val="4200"/>
              </a:lnSpc>
              <a:spcBef>
                <a:spcPct val="0"/>
              </a:spcBef>
            </a:pPr>
            <a:r>
              <a:rPr lang="en-US" sz="3000" spc="147">
                <a:solidFill>
                  <a:srgbClr val="216C53"/>
                </a:solidFill>
                <a:latin typeface="Montserrat Ultra-Bold"/>
              </a:rPr>
              <a:t>BACKEND DEV</a:t>
            </a:r>
          </a:p>
        </p:txBody>
      </p:sp>
      <p:sp>
        <p:nvSpPr>
          <p:cNvPr name="TextBox 6" id="6"/>
          <p:cNvSpPr txBox="true"/>
          <p:nvPr/>
        </p:nvSpPr>
        <p:spPr>
          <a:xfrm rot="0">
            <a:off x="12171224" y="4140653"/>
            <a:ext cx="3924464" cy="1167897"/>
          </a:xfrm>
          <a:prstGeom prst="rect">
            <a:avLst/>
          </a:prstGeom>
        </p:spPr>
        <p:txBody>
          <a:bodyPr anchor="t" rtlCol="false" tIns="0" lIns="0" bIns="0" rIns="0">
            <a:spAutoFit/>
          </a:bodyPr>
          <a:lstStyle/>
          <a:p>
            <a:pPr marL="431224" indent="-215612" lvl="1">
              <a:lnSpc>
                <a:spcPts val="3175"/>
              </a:lnSpc>
              <a:buFont typeface="Arial"/>
              <a:buChar char="•"/>
            </a:pPr>
            <a:r>
              <a:rPr lang="en-US" sz="1997">
                <a:solidFill>
                  <a:srgbClr val="216C53"/>
                </a:solidFill>
                <a:latin typeface="Montserrat"/>
              </a:rPr>
              <a:t>Git for version control</a:t>
            </a:r>
          </a:p>
          <a:p>
            <a:pPr marL="431224" indent="-215612" lvl="1">
              <a:lnSpc>
                <a:spcPts val="3175"/>
              </a:lnSpc>
              <a:buFont typeface="Arial"/>
              <a:buChar char="•"/>
            </a:pPr>
            <a:r>
              <a:rPr lang="en-US" sz="1997">
                <a:solidFill>
                  <a:srgbClr val="216C53"/>
                </a:solidFill>
                <a:latin typeface="Montserrat"/>
              </a:rPr>
              <a:t>Visual Studio Code for coding</a:t>
            </a:r>
          </a:p>
        </p:txBody>
      </p:sp>
      <p:sp>
        <p:nvSpPr>
          <p:cNvPr name="TextBox 7" id="7"/>
          <p:cNvSpPr txBox="true"/>
          <p:nvPr/>
        </p:nvSpPr>
        <p:spPr>
          <a:xfrm rot="0">
            <a:off x="12171224" y="3375997"/>
            <a:ext cx="3072147" cy="514349"/>
          </a:xfrm>
          <a:prstGeom prst="rect">
            <a:avLst/>
          </a:prstGeom>
        </p:spPr>
        <p:txBody>
          <a:bodyPr anchor="t" rtlCol="false" tIns="0" lIns="0" bIns="0" rIns="0">
            <a:spAutoFit/>
          </a:bodyPr>
          <a:lstStyle/>
          <a:p>
            <a:pPr>
              <a:lnSpc>
                <a:spcPts val="4200"/>
              </a:lnSpc>
              <a:spcBef>
                <a:spcPct val="0"/>
              </a:spcBef>
            </a:pPr>
            <a:r>
              <a:rPr lang="en-US" sz="3000" spc="147">
                <a:solidFill>
                  <a:srgbClr val="216C53"/>
                </a:solidFill>
                <a:latin typeface="Montserrat Ultra-Bold"/>
              </a:rPr>
              <a:t>DEV TOOLS</a:t>
            </a:r>
          </a:p>
        </p:txBody>
      </p:sp>
      <p:sp>
        <p:nvSpPr>
          <p:cNvPr name="TextBox 8" id="8"/>
          <p:cNvSpPr txBox="true"/>
          <p:nvPr/>
        </p:nvSpPr>
        <p:spPr>
          <a:xfrm rot="0">
            <a:off x="12171224" y="7018642"/>
            <a:ext cx="3924464" cy="1167897"/>
          </a:xfrm>
          <a:prstGeom prst="rect">
            <a:avLst/>
          </a:prstGeom>
        </p:spPr>
        <p:txBody>
          <a:bodyPr anchor="t" rtlCol="false" tIns="0" lIns="0" bIns="0" rIns="0">
            <a:spAutoFit/>
          </a:bodyPr>
          <a:lstStyle/>
          <a:p>
            <a:pPr marL="431224" indent="-215612" lvl="1">
              <a:lnSpc>
                <a:spcPts val="3175"/>
              </a:lnSpc>
              <a:buFont typeface="Arial"/>
              <a:buChar char="•"/>
            </a:pPr>
            <a:r>
              <a:rPr lang="en-US" sz="1997">
                <a:solidFill>
                  <a:srgbClr val="216C53"/>
                </a:solidFill>
                <a:latin typeface="Montserrat"/>
              </a:rPr>
              <a:t>SSL encryption</a:t>
            </a:r>
          </a:p>
          <a:p>
            <a:pPr marL="431224" indent="-215612" lvl="1">
              <a:lnSpc>
                <a:spcPts val="3175"/>
              </a:lnSpc>
              <a:buFont typeface="Arial"/>
              <a:buChar char="•"/>
            </a:pPr>
            <a:r>
              <a:rPr lang="en-US" sz="1997">
                <a:solidFill>
                  <a:srgbClr val="216C53"/>
                </a:solidFill>
                <a:latin typeface="Montserrat"/>
              </a:rPr>
              <a:t>CORS policies</a:t>
            </a:r>
          </a:p>
          <a:p>
            <a:pPr>
              <a:lnSpc>
                <a:spcPts val="3175"/>
              </a:lnSpc>
            </a:pPr>
          </a:p>
        </p:txBody>
      </p:sp>
      <p:sp>
        <p:nvSpPr>
          <p:cNvPr name="TextBox 9" id="9"/>
          <p:cNvSpPr txBox="true"/>
          <p:nvPr/>
        </p:nvSpPr>
        <p:spPr>
          <a:xfrm rot="0">
            <a:off x="12171224" y="6237592"/>
            <a:ext cx="4935676" cy="514349"/>
          </a:xfrm>
          <a:prstGeom prst="rect">
            <a:avLst/>
          </a:prstGeom>
        </p:spPr>
        <p:txBody>
          <a:bodyPr anchor="t" rtlCol="false" tIns="0" lIns="0" bIns="0" rIns="0">
            <a:spAutoFit/>
          </a:bodyPr>
          <a:lstStyle/>
          <a:p>
            <a:pPr>
              <a:lnSpc>
                <a:spcPts val="4200"/>
              </a:lnSpc>
              <a:spcBef>
                <a:spcPct val="0"/>
              </a:spcBef>
            </a:pPr>
            <a:r>
              <a:rPr lang="en-US" sz="3000" spc="147">
                <a:solidFill>
                  <a:srgbClr val="216C53"/>
                </a:solidFill>
                <a:latin typeface="Montserrat Ultra-Bold"/>
              </a:rPr>
              <a:t>SECURITY MEASURES</a:t>
            </a:r>
          </a:p>
        </p:txBody>
      </p:sp>
      <p:sp>
        <p:nvSpPr>
          <p:cNvPr name="Freeform 10" id="10"/>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000125" y="3823672"/>
            <a:ext cx="5613231" cy="2367916"/>
          </a:xfrm>
          <a:prstGeom prst="rect">
            <a:avLst/>
          </a:prstGeom>
        </p:spPr>
        <p:txBody>
          <a:bodyPr anchor="t" rtlCol="false" tIns="0" lIns="0" bIns="0" rIns="0">
            <a:spAutoFit/>
          </a:bodyPr>
          <a:lstStyle/>
          <a:p>
            <a:pPr marL="431797" indent="-215899" lvl="1">
              <a:lnSpc>
                <a:spcPts val="3179"/>
              </a:lnSpc>
              <a:buFont typeface="Arial"/>
              <a:buChar char="•"/>
            </a:pPr>
            <a:r>
              <a:rPr lang="en-US" sz="1999">
                <a:solidFill>
                  <a:srgbClr val="216C53"/>
                </a:solidFill>
                <a:latin typeface="Montserrat"/>
              </a:rPr>
              <a:t>React.js with Redux: Predictable state management for dynamic user interfaces.</a:t>
            </a:r>
          </a:p>
          <a:p>
            <a:pPr marL="431797" indent="-215899" lvl="1">
              <a:lnSpc>
                <a:spcPts val="3179"/>
              </a:lnSpc>
              <a:buFont typeface="Arial"/>
              <a:buChar char="•"/>
            </a:pPr>
            <a:r>
              <a:rPr lang="en-US" sz="1999">
                <a:solidFill>
                  <a:srgbClr val="216C53"/>
                </a:solidFill>
                <a:latin typeface="Montserrat"/>
              </a:rPr>
              <a:t>CSS frameworks for design consistency and responsiveness.</a:t>
            </a:r>
          </a:p>
          <a:p>
            <a:pPr>
              <a:lnSpc>
                <a:spcPts val="3179"/>
              </a:lnSpc>
            </a:pPr>
          </a:p>
        </p:txBody>
      </p:sp>
      <p:sp>
        <p:nvSpPr>
          <p:cNvPr name="TextBox 13" id="13"/>
          <p:cNvSpPr txBox="true"/>
          <p:nvPr/>
        </p:nvSpPr>
        <p:spPr>
          <a:xfrm rot="0">
            <a:off x="1028700" y="6880859"/>
            <a:ext cx="6015787" cy="2367916"/>
          </a:xfrm>
          <a:prstGeom prst="rect">
            <a:avLst/>
          </a:prstGeom>
        </p:spPr>
        <p:txBody>
          <a:bodyPr anchor="t" rtlCol="false" tIns="0" lIns="0" bIns="0" rIns="0">
            <a:spAutoFit/>
          </a:bodyPr>
          <a:lstStyle/>
          <a:p>
            <a:pPr marL="431797" indent="-215899" lvl="1">
              <a:lnSpc>
                <a:spcPts val="3179"/>
              </a:lnSpc>
              <a:buFont typeface="Arial"/>
              <a:buChar char="•"/>
            </a:pPr>
            <a:r>
              <a:rPr lang="en-US" sz="1999">
                <a:solidFill>
                  <a:srgbClr val="216C53"/>
                </a:solidFill>
                <a:latin typeface="Montserrat"/>
              </a:rPr>
              <a:t>Node.js : for high performance scalable platforms .</a:t>
            </a:r>
          </a:p>
          <a:p>
            <a:pPr marL="431797" indent="-215899" lvl="1">
              <a:lnSpc>
                <a:spcPts val="3179"/>
              </a:lnSpc>
              <a:buFont typeface="Arial"/>
              <a:buChar char="•"/>
            </a:pPr>
            <a:r>
              <a:rPr lang="en-US" sz="1999">
                <a:solidFill>
                  <a:srgbClr val="216C53"/>
                </a:solidFill>
                <a:latin typeface="Montserrat"/>
              </a:rPr>
              <a:t>EXPRESS frameworks : simplified API development with middleware integration.</a:t>
            </a:r>
          </a:p>
          <a:p>
            <a:pPr marL="431797" indent="-215899" lvl="1">
              <a:lnSpc>
                <a:spcPts val="3179"/>
              </a:lnSpc>
              <a:buFont typeface="Arial"/>
              <a:buChar char="•"/>
            </a:pPr>
            <a:r>
              <a:rPr lang="en-US" sz="1999">
                <a:solidFill>
                  <a:srgbClr val="216C53"/>
                </a:solidFill>
                <a:latin typeface="Montserrat"/>
              </a:rPr>
              <a:t>Authentication with JWT: Secure user access to application resources.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TextBox 2" id="2"/>
          <p:cNvSpPr txBox="true"/>
          <p:nvPr/>
        </p:nvSpPr>
        <p:spPr>
          <a:xfrm rot="0">
            <a:off x="3828241" y="-123825"/>
            <a:ext cx="1026347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USE CASES</a:t>
            </a:r>
          </a:p>
        </p:txBody>
      </p:sp>
      <p:grpSp>
        <p:nvGrpSpPr>
          <p:cNvPr name="Group 3" id="3"/>
          <p:cNvGrpSpPr/>
          <p:nvPr/>
        </p:nvGrpSpPr>
        <p:grpSpPr>
          <a:xfrm rot="0">
            <a:off x="997927" y="2181056"/>
            <a:ext cx="4080678" cy="1282125"/>
            <a:chOff x="0" y="0"/>
            <a:chExt cx="1452632" cy="456408"/>
          </a:xfrm>
        </p:grpSpPr>
        <p:sp>
          <p:nvSpPr>
            <p:cNvPr name="Freeform 4" id="4"/>
            <p:cNvSpPr/>
            <p:nvPr/>
          </p:nvSpPr>
          <p:spPr>
            <a:xfrm flipH="false" flipV="false" rot="0">
              <a:off x="0" y="0"/>
              <a:ext cx="1452632" cy="456408"/>
            </a:xfrm>
            <a:custGeom>
              <a:avLst/>
              <a:gdLst/>
              <a:ahLst/>
              <a:cxnLst/>
              <a:rect r="r" b="b" t="t" l="l"/>
              <a:pathLst>
                <a:path h="456408" w="1452632">
                  <a:moveTo>
                    <a:pt x="0" y="0"/>
                  </a:moveTo>
                  <a:lnTo>
                    <a:pt x="1452632" y="0"/>
                  </a:lnTo>
                  <a:lnTo>
                    <a:pt x="1452632" y="456408"/>
                  </a:lnTo>
                  <a:lnTo>
                    <a:pt x="0" y="456408"/>
                  </a:lnTo>
                  <a:close/>
                </a:path>
              </a:pathLst>
            </a:custGeom>
            <a:solidFill>
              <a:srgbClr val="216C53"/>
            </a:solidFill>
          </p:spPr>
        </p:sp>
        <p:sp>
          <p:nvSpPr>
            <p:cNvPr name="TextBox 5" id="5"/>
            <p:cNvSpPr txBox="true"/>
            <p:nvPr/>
          </p:nvSpPr>
          <p:spPr>
            <a:xfrm>
              <a:off x="0" y="-38100"/>
              <a:ext cx="1452632" cy="494508"/>
            </a:xfrm>
            <a:prstGeom prst="rect">
              <a:avLst/>
            </a:prstGeom>
          </p:spPr>
          <p:txBody>
            <a:bodyPr anchor="ctr" rtlCol="false" tIns="50800" lIns="50800" bIns="50800" rIns="50800"/>
            <a:lstStyle/>
            <a:p>
              <a:pPr algn="ctr">
                <a:lnSpc>
                  <a:spcPts val="3499"/>
                </a:lnSpc>
              </a:pPr>
            </a:p>
            <a:p>
              <a:pPr algn="ctr">
                <a:lnSpc>
                  <a:spcPts val="2659"/>
                </a:lnSpc>
              </a:pPr>
            </a:p>
            <a:p>
              <a:pPr algn="ctr">
                <a:lnSpc>
                  <a:spcPts val="2659"/>
                </a:lnSpc>
              </a:pPr>
            </a:p>
          </p:txBody>
        </p:sp>
      </p:grpSp>
      <p:sp>
        <p:nvSpPr>
          <p:cNvPr name="TextBox 6" id="6"/>
          <p:cNvSpPr txBox="true"/>
          <p:nvPr/>
        </p:nvSpPr>
        <p:spPr>
          <a:xfrm rot="0">
            <a:off x="1212335" y="5975308"/>
            <a:ext cx="4461953" cy="602492"/>
          </a:xfrm>
          <a:prstGeom prst="rect">
            <a:avLst/>
          </a:prstGeom>
        </p:spPr>
        <p:txBody>
          <a:bodyPr anchor="t" rtlCol="false" tIns="0" lIns="0" bIns="0" rIns="0">
            <a:spAutoFit/>
          </a:bodyPr>
          <a:lstStyle/>
          <a:p>
            <a:pPr algn="ctr">
              <a:lnSpc>
                <a:spcPts val="2426"/>
              </a:lnSpc>
            </a:pPr>
            <a:r>
              <a:rPr lang="en-US" sz="1526">
                <a:solidFill>
                  <a:srgbClr val="FFFEF2"/>
                </a:solidFill>
                <a:latin typeface="Montserrat"/>
              </a:rPr>
              <a:t>Lorem ipsum dolor sit amet, consectetur adipiscing elit. </a:t>
            </a:r>
          </a:p>
        </p:txBody>
      </p:sp>
      <p:sp>
        <p:nvSpPr>
          <p:cNvPr name="Freeform 7" id="7"/>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794237" y="1443660"/>
            <a:ext cx="2572179" cy="584194"/>
          </a:xfrm>
          <a:prstGeom prst="rect">
            <a:avLst/>
          </a:prstGeom>
        </p:spPr>
        <p:txBody>
          <a:bodyPr anchor="t" rtlCol="false" tIns="0" lIns="0" bIns="0" rIns="0">
            <a:spAutoFit/>
          </a:bodyPr>
          <a:lstStyle/>
          <a:p>
            <a:pPr algn="ctr">
              <a:lnSpc>
                <a:spcPts val="5096"/>
              </a:lnSpc>
              <a:spcBef>
                <a:spcPct val="0"/>
              </a:spcBef>
            </a:pPr>
            <a:r>
              <a:rPr lang="en-US" sz="3205">
                <a:solidFill>
                  <a:srgbClr val="000000"/>
                </a:solidFill>
                <a:latin typeface="Montserrat Bold"/>
              </a:rPr>
              <a:t>TEACHERS         </a:t>
            </a:r>
          </a:p>
        </p:txBody>
      </p:sp>
      <p:sp>
        <p:nvSpPr>
          <p:cNvPr name="TextBox 9" id="9"/>
          <p:cNvSpPr txBox="true"/>
          <p:nvPr/>
        </p:nvSpPr>
        <p:spPr>
          <a:xfrm rot="0">
            <a:off x="6214790" y="1443660"/>
            <a:ext cx="2858994" cy="584194"/>
          </a:xfrm>
          <a:prstGeom prst="rect">
            <a:avLst/>
          </a:prstGeom>
        </p:spPr>
        <p:txBody>
          <a:bodyPr anchor="t" rtlCol="false" tIns="0" lIns="0" bIns="0" rIns="0">
            <a:spAutoFit/>
          </a:bodyPr>
          <a:lstStyle/>
          <a:p>
            <a:pPr algn="ctr">
              <a:lnSpc>
                <a:spcPts val="5096"/>
              </a:lnSpc>
              <a:spcBef>
                <a:spcPct val="0"/>
              </a:spcBef>
            </a:pPr>
            <a:r>
              <a:rPr lang="en-US" sz="3205">
                <a:solidFill>
                  <a:srgbClr val="000000"/>
                </a:solidFill>
                <a:latin typeface="Montserrat Bold"/>
              </a:rPr>
              <a:t>STUDENTS       </a:t>
            </a:r>
          </a:p>
        </p:txBody>
      </p:sp>
      <p:sp>
        <p:nvSpPr>
          <p:cNvPr name="TextBox 10" id="10"/>
          <p:cNvSpPr txBox="true"/>
          <p:nvPr/>
        </p:nvSpPr>
        <p:spPr>
          <a:xfrm rot="0">
            <a:off x="1337682" y="2730980"/>
            <a:ext cx="3419879" cy="463248"/>
          </a:xfrm>
          <a:prstGeom prst="rect">
            <a:avLst/>
          </a:prstGeom>
        </p:spPr>
        <p:txBody>
          <a:bodyPr anchor="t" rtlCol="false" tIns="0" lIns="0" bIns="0" rIns="0">
            <a:spAutoFit/>
          </a:bodyPr>
          <a:lstStyle/>
          <a:p>
            <a:pPr algn="ctr">
              <a:lnSpc>
                <a:spcPts val="1946"/>
              </a:lnSpc>
            </a:pPr>
            <a:r>
              <a:rPr lang="en-US" sz="1224">
                <a:solidFill>
                  <a:srgbClr val="FFFEF2"/>
                </a:solidFill>
                <a:latin typeface="Montserrat Italics"/>
              </a:rPr>
              <a:t>Teachers can create classes and student can join that class using the class code</a:t>
            </a:r>
          </a:p>
        </p:txBody>
      </p:sp>
      <p:grpSp>
        <p:nvGrpSpPr>
          <p:cNvPr name="Group 11" id="11"/>
          <p:cNvGrpSpPr/>
          <p:nvPr/>
        </p:nvGrpSpPr>
        <p:grpSpPr>
          <a:xfrm rot="0">
            <a:off x="997927" y="4017947"/>
            <a:ext cx="4080678" cy="1405053"/>
            <a:chOff x="0" y="0"/>
            <a:chExt cx="1325540" cy="456408"/>
          </a:xfrm>
        </p:grpSpPr>
        <p:sp>
          <p:nvSpPr>
            <p:cNvPr name="Freeform 12" id="12"/>
            <p:cNvSpPr/>
            <p:nvPr/>
          </p:nvSpPr>
          <p:spPr>
            <a:xfrm flipH="false" flipV="false" rot="0">
              <a:off x="0" y="0"/>
              <a:ext cx="1325541" cy="456408"/>
            </a:xfrm>
            <a:custGeom>
              <a:avLst/>
              <a:gdLst/>
              <a:ahLst/>
              <a:cxnLst/>
              <a:rect r="r" b="b" t="t" l="l"/>
              <a:pathLst>
                <a:path h="456408" w="1325541">
                  <a:moveTo>
                    <a:pt x="0" y="0"/>
                  </a:moveTo>
                  <a:lnTo>
                    <a:pt x="1325541" y="0"/>
                  </a:lnTo>
                  <a:lnTo>
                    <a:pt x="1325541" y="456408"/>
                  </a:lnTo>
                  <a:lnTo>
                    <a:pt x="0" y="456408"/>
                  </a:lnTo>
                  <a:close/>
                </a:path>
              </a:pathLst>
            </a:custGeom>
            <a:solidFill>
              <a:srgbClr val="216C53"/>
            </a:solidFill>
          </p:spPr>
        </p:sp>
        <p:sp>
          <p:nvSpPr>
            <p:cNvPr name="TextBox 13" id="13"/>
            <p:cNvSpPr txBox="true"/>
            <p:nvPr/>
          </p:nvSpPr>
          <p:spPr>
            <a:xfrm>
              <a:off x="0" y="-38100"/>
              <a:ext cx="1325540" cy="494508"/>
            </a:xfrm>
            <a:prstGeom prst="rect">
              <a:avLst/>
            </a:prstGeom>
          </p:spPr>
          <p:txBody>
            <a:bodyPr anchor="ctr" rtlCol="false" tIns="50800" lIns="50800" bIns="50800" rIns="50800"/>
            <a:lstStyle/>
            <a:p>
              <a:pPr algn="ctr">
                <a:lnSpc>
                  <a:spcPts val="3499"/>
                </a:lnSpc>
              </a:pPr>
            </a:p>
            <a:p>
              <a:pPr algn="ctr">
                <a:lnSpc>
                  <a:spcPts val="2659"/>
                </a:lnSpc>
              </a:pPr>
            </a:p>
            <a:p>
              <a:pPr algn="ctr">
                <a:lnSpc>
                  <a:spcPts val="2659"/>
                </a:lnSpc>
              </a:pPr>
            </a:p>
          </p:txBody>
        </p:sp>
      </p:grpSp>
      <p:sp>
        <p:nvSpPr>
          <p:cNvPr name="TextBox 14" id="14"/>
          <p:cNvSpPr txBox="true"/>
          <p:nvPr/>
        </p:nvSpPr>
        <p:spPr>
          <a:xfrm rot="0">
            <a:off x="1143276" y="4080206"/>
            <a:ext cx="3595573" cy="355251"/>
          </a:xfrm>
          <a:prstGeom prst="rect">
            <a:avLst/>
          </a:prstGeom>
        </p:spPr>
        <p:txBody>
          <a:bodyPr anchor="t" rtlCol="false" tIns="0" lIns="0" bIns="0" rIns="0">
            <a:spAutoFit/>
          </a:bodyPr>
          <a:lstStyle/>
          <a:p>
            <a:pPr algn="ctr">
              <a:lnSpc>
                <a:spcPts val="2951"/>
              </a:lnSpc>
              <a:spcBef>
                <a:spcPct val="0"/>
              </a:spcBef>
            </a:pPr>
            <a:r>
              <a:rPr lang="en-US" sz="2108" spc="103">
                <a:solidFill>
                  <a:srgbClr val="FFFEF2"/>
                </a:solidFill>
                <a:latin typeface="Montserrat Ultra-Bold"/>
              </a:rPr>
              <a:t>TIME TABLE</a:t>
            </a:r>
          </a:p>
        </p:txBody>
      </p:sp>
      <p:sp>
        <p:nvSpPr>
          <p:cNvPr name="TextBox 15" id="15"/>
          <p:cNvSpPr txBox="true"/>
          <p:nvPr/>
        </p:nvSpPr>
        <p:spPr>
          <a:xfrm rot="0">
            <a:off x="1249835" y="2301426"/>
            <a:ext cx="3595573" cy="327504"/>
          </a:xfrm>
          <a:prstGeom prst="rect">
            <a:avLst/>
          </a:prstGeom>
        </p:spPr>
        <p:txBody>
          <a:bodyPr anchor="t" rtlCol="false" tIns="0" lIns="0" bIns="0" rIns="0">
            <a:spAutoFit/>
          </a:bodyPr>
          <a:lstStyle/>
          <a:p>
            <a:pPr algn="ctr">
              <a:lnSpc>
                <a:spcPts val="2693"/>
              </a:lnSpc>
              <a:spcBef>
                <a:spcPct val="0"/>
              </a:spcBef>
            </a:pPr>
            <a:r>
              <a:rPr lang="en-US" sz="1923" spc="94">
                <a:solidFill>
                  <a:srgbClr val="FFFEF2"/>
                </a:solidFill>
                <a:latin typeface="Montserrat Ultra-Bold"/>
              </a:rPr>
              <a:t>CREATE CLASSES</a:t>
            </a:r>
          </a:p>
        </p:txBody>
      </p:sp>
      <p:sp>
        <p:nvSpPr>
          <p:cNvPr name="TextBox 16" id="16"/>
          <p:cNvSpPr txBox="true"/>
          <p:nvPr/>
        </p:nvSpPr>
        <p:spPr>
          <a:xfrm rot="0">
            <a:off x="1350277" y="6367283"/>
            <a:ext cx="3509397" cy="456026"/>
          </a:xfrm>
          <a:prstGeom prst="rect">
            <a:avLst/>
          </a:prstGeom>
        </p:spPr>
        <p:txBody>
          <a:bodyPr anchor="t" rtlCol="false" tIns="0" lIns="0" bIns="0" rIns="0">
            <a:spAutoFit/>
          </a:bodyPr>
          <a:lstStyle/>
          <a:p>
            <a:pPr algn="ctr">
              <a:lnSpc>
                <a:spcPts val="1843"/>
              </a:lnSpc>
            </a:pPr>
            <a:r>
              <a:rPr lang="en-US" sz="1159">
                <a:solidFill>
                  <a:srgbClr val="FFFEF2"/>
                </a:solidFill>
                <a:latin typeface="Montserrat Italics"/>
              </a:rPr>
              <a:t>The the teachers can set the timetable of the classes they have created</a:t>
            </a:r>
          </a:p>
        </p:txBody>
      </p:sp>
      <p:grpSp>
        <p:nvGrpSpPr>
          <p:cNvPr name="Group 17" id="17"/>
          <p:cNvGrpSpPr/>
          <p:nvPr/>
        </p:nvGrpSpPr>
        <p:grpSpPr>
          <a:xfrm rot="0">
            <a:off x="980823" y="5926748"/>
            <a:ext cx="4097782" cy="1324254"/>
            <a:chOff x="0" y="0"/>
            <a:chExt cx="1412313" cy="456408"/>
          </a:xfrm>
        </p:grpSpPr>
        <p:sp>
          <p:nvSpPr>
            <p:cNvPr name="Freeform 18" id="18"/>
            <p:cNvSpPr/>
            <p:nvPr/>
          </p:nvSpPr>
          <p:spPr>
            <a:xfrm flipH="false" flipV="false" rot="0">
              <a:off x="0" y="0"/>
              <a:ext cx="1412313" cy="456408"/>
            </a:xfrm>
            <a:custGeom>
              <a:avLst/>
              <a:gdLst/>
              <a:ahLst/>
              <a:cxnLst/>
              <a:rect r="r" b="b" t="t" l="l"/>
              <a:pathLst>
                <a:path h="456408" w="1412313">
                  <a:moveTo>
                    <a:pt x="0" y="0"/>
                  </a:moveTo>
                  <a:lnTo>
                    <a:pt x="1412313" y="0"/>
                  </a:lnTo>
                  <a:lnTo>
                    <a:pt x="1412313" y="456408"/>
                  </a:lnTo>
                  <a:lnTo>
                    <a:pt x="0" y="456408"/>
                  </a:lnTo>
                  <a:close/>
                </a:path>
              </a:pathLst>
            </a:custGeom>
            <a:solidFill>
              <a:srgbClr val="216C53"/>
            </a:solidFill>
          </p:spPr>
        </p:sp>
        <p:sp>
          <p:nvSpPr>
            <p:cNvPr name="TextBox 19" id="19"/>
            <p:cNvSpPr txBox="true"/>
            <p:nvPr/>
          </p:nvSpPr>
          <p:spPr>
            <a:xfrm>
              <a:off x="0" y="-38100"/>
              <a:ext cx="1412313" cy="494508"/>
            </a:xfrm>
            <a:prstGeom prst="rect">
              <a:avLst/>
            </a:prstGeom>
          </p:spPr>
          <p:txBody>
            <a:bodyPr anchor="ctr" rtlCol="false" tIns="50800" lIns="50800" bIns="50800" rIns="50800"/>
            <a:lstStyle/>
            <a:p>
              <a:pPr algn="ctr">
                <a:lnSpc>
                  <a:spcPts val="3499"/>
                </a:lnSpc>
              </a:pPr>
            </a:p>
            <a:p>
              <a:pPr algn="ctr">
                <a:lnSpc>
                  <a:spcPts val="2659"/>
                </a:lnSpc>
              </a:pPr>
            </a:p>
            <a:p>
              <a:pPr algn="ctr">
                <a:lnSpc>
                  <a:spcPts val="2659"/>
                </a:lnSpc>
              </a:pPr>
            </a:p>
          </p:txBody>
        </p:sp>
      </p:grpSp>
      <p:sp>
        <p:nvSpPr>
          <p:cNvPr name="TextBox 20" id="20"/>
          <p:cNvSpPr txBox="true"/>
          <p:nvPr/>
        </p:nvSpPr>
        <p:spPr>
          <a:xfrm rot="0">
            <a:off x="1194888" y="5990550"/>
            <a:ext cx="3642202" cy="337013"/>
          </a:xfrm>
          <a:prstGeom prst="rect">
            <a:avLst/>
          </a:prstGeom>
        </p:spPr>
        <p:txBody>
          <a:bodyPr anchor="t" rtlCol="false" tIns="0" lIns="0" bIns="0" rIns="0">
            <a:spAutoFit/>
          </a:bodyPr>
          <a:lstStyle/>
          <a:p>
            <a:pPr algn="ctr">
              <a:lnSpc>
                <a:spcPts val="2781"/>
              </a:lnSpc>
              <a:spcBef>
                <a:spcPct val="0"/>
              </a:spcBef>
            </a:pPr>
            <a:r>
              <a:rPr lang="en-US" sz="1986" spc="97">
                <a:solidFill>
                  <a:srgbClr val="FFFEF2"/>
                </a:solidFill>
                <a:latin typeface="Montserrat Ultra-Bold"/>
              </a:rPr>
              <a:t>LIVE CLASS</a:t>
            </a:r>
          </a:p>
        </p:txBody>
      </p:sp>
      <p:sp>
        <p:nvSpPr>
          <p:cNvPr name="TextBox 21" id="21"/>
          <p:cNvSpPr txBox="true"/>
          <p:nvPr/>
        </p:nvSpPr>
        <p:spPr>
          <a:xfrm rot="0">
            <a:off x="1226052" y="4559283"/>
            <a:ext cx="3464469" cy="480945"/>
          </a:xfrm>
          <a:prstGeom prst="rect">
            <a:avLst/>
          </a:prstGeom>
        </p:spPr>
        <p:txBody>
          <a:bodyPr anchor="t" rtlCol="false" tIns="0" lIns="0" bIns="0" rIns="0">
            <a:spAutoFit/>
          </a:bodyPr>
          <a:lstStyle/>
          <a:p>
            <a:pPr algn="ctr">
              <a:lnSpc>
                <a:spcPts val="1956"/>
              </a:lnSpc>
            </a:pPr>
            <a:r>
              <a:rPr lang="en-US" sz="1230">
                <a:solidFill>
                  <a:srgbClr val="FFFEF2"/>
                </a:solidFill>
                <a:latin typeface="Montserrat Italics"/>
              </a:rPr>
              <a:t>The the teachers can set the timetable of the classes they have created</a:t>
            </a:r>
          </a:p>
        </p:txBody>
      </p:sp>
      <p:sp>
        <p:nvSpPr>
          <p:cNvPr name="TextBox 22" id="22"/>
          <p:cNvSpPr txBox="true"/>
          <p:nvPr/>
        </p:nvSpPr>
        <p:spPr>
          <a:xfrm rot="0">
            <a:off x="1652539" y="6414536"/>
            <a:ext cx="2885919" cy="719423"/>
          </a:xfrm>
          <a:prstGeom prst="rect">
            <a:avLst/>
          </a:prstGeom>
        </p:spPr>
        <p:txBody>
          <a:bodyPr anchor="t" rtlCol="false" tIns="0" lIns="0" bIns="0" rIns="0">
            <a:spAutoFit/>
          </a:bodyPr>
          <a:lstStyle/>
          <a:p>
            <a:pPr algn="ctr">
              <a:lnSpc>
                <a:spcPts val="1978"/>
              </a:lnSpc>
            </a:pPr>
            <a:r>
              <a:rPr lang="en-US" sz="1244">
                <a:solidFill>
                  <a:srgbClr val="FFFEF2"/>
                </a:solidFill>
                <a:latin typeface="Montserrat Italics"/>
              </a:rPr>
              <a:t>The teacher can create a live class link  and share it to the students to join the live class using it.</a:t>
            </a:r>
          </a:p>
        </p:txBody>
      </p:sp>
      <p:grpSp>
        <p:nvGrpSpPr>
          <p:cNvPr name="Group 23" id="23"/>
          <p:cNvGrpSpPr/>
          <p:nvPr/>
        </p:nvGrpSpPr>
        <p:grpSpPr>
          <a:xfrm rot="0">
            <a:off x="5824895" y="2183510"/>
            <a:ext cx="3915366" cy="1279671"/>
            <a:chOff x="0" y="0"/>
            <a:chExt cx="1396458" cy="456408"/>
          </a:xfrm>
        </p:grpSpPr>
        <p:sp>
          <p:nvSpPr>
            <p:cNvPr name="Freeform 24" id="24"/>
            <p:cNvSpPr/>
            <p:nvPr/>
          </p:nvSpPr>
          <p:spPr>
            <a:xfrm flipH="false" flipV="false" rot="0">
              <a:off x="0" y="0"/>
              <a:ext cx="1396458" cy="456408"/>
            </a:xfrm>
            <a:custGeom>
              <a:avLst/>
              <a:gdLst/>
              <a:ahLst/>
              <a:cxnLst/>
              <a:rect r="r" b="b" t="t" l="l"/>
              <a:pathLst>
                <a:path h="456408" w="1396458">
                  <a:moveTo>
                    <a:pt x="0" y="0"/>
                  </a:moveTo>
                  <a:lnTo>
                    <a:pt x="1396458" y="0"/>
                  </a:lnTo>
                  <a:lnTo>
                    <a:pt x="1396458" y="456408"/>
                  </a:lnTo>
                  <a:lnTo>
                    <a:pt x="0" y="456408"/>
                  </a:lnTo>
                  <a:close/>
                </a:path>
              </a:pathLst>
            </a:custGeom>
            <a:solidFill>
              <a:srgbClr val="216C53"/>
            </a:solidFill>
          </p:spPr>
        </p:sp>
        <p:sp>
          <p:nvSpPr>
            <p:cNvPr name="TextBox 25" id="25"/>
            <p:cNvSpPr txBox="true"/>
            <p:nvPr/>
          </p:nvSpPr>
          <p:spPr>
            <a:xfrm>
              <a:off x="0" y="-38100"/>
              <a:ext cx="1396458" cy="494508"/>
            </a:xfrm>
            <a:prstGeom prst="rect">
              <a:avLst/>
            </a:prstGeom>
          </p:spPr>
          <p:txBody>
            <a:bodyPr anchor="ctr" rtlCol="false" tIns="50800" lIns="50800" bIns="50800" rIns="50800"/>
            <a:lstStyle/>
            <a:p>
              <a:pPr algn="ctr">
                <a:lnSpc>
                  <a:spcPts val="3499"/>
                </a:lnSpc>
              </a:pPr>
            </a:p>
            <a:p>
              <a:pPr algn="ctr">
                <a:lnSpc>
                  <a:spcPts val="2659"/>
                </a:lnSpc>
              </a:pPr>
            </a:p>
            <a:p>
              <a:pPr algn="ctr">
                <a:lnSpc>
                  <a:spcPts val="2659"/>
                </a:lnSpc>
              </a:pPr>
            </a:p>
          </p:txBody>
        </p:sp>
      </p:grpSp>
      <p:sp>
        <p:nvSpPr>
          <p:cNvPr name="TextBox 26" id="26"/>
          <p:cNvSpPr txBox="true"/>
          <p:nvPr/>
        </p:nvSpPr>
        <p:spPr>
          <a:xfrm rot="0">
            <a:off x="6057622" y="2261268"/>
            <a:ext cx="3449914" cy="326950"/>
          </a:xfrm>
          <a:prstGeom prst="rect">
            <a:avLst/>
          </a:prstGeom>
        </p:spPr>
        <p:txBody>
          <a:bodyPr anchor="t" rtlCol="false" tIns="0" lIns="0" bIns="0" rIns="0">
            <a:spAutoFit/>
          </a:bodyPr>
          <a:lstStyle/>
          <a:p>
            <a:pPr algn="ctr">
              <a:lnSpc>
                <a:spcPts val="2687"/>
              </a:lnSpc>
              <a:spcBef>
                <a:spcPct val="0"/>
              </a:spcBef>
            </a:pPr>
            <a:r>
              <a:rPr lang="en-US" sz="1919" spc="94">
                <a:solidFill>
                  <a:srgbClr val="FFFEF2"/>
                </a:solidFill>
                <a:latin typeface="Montserrat Ultra-Bold"/>
              </a:rPr>
              <a:t>JOIN CLASS</a:t>
            </a:r>
          </a:p>
        </p:txBody>
      </p:sp>
      <p:sp>
        <p:nvSpPr>
          <p:cNvPr name="TextBox 27" id="27"/>
          <p:cNvSpPr txBox="true"/>
          <p:nvPr/>
        </p:nvSpPr>
        <p:spPr>
          <a:xfrm rot="0">
            <a:off x="6085702" y="2638483"/>
            <a:ext cx="3281337" cy="701479"/>
          </a:xfrm>
          <a:prstGeom prst="rect">
            <a:avLst/>
          </a:prstGeom>
        </p:spPr>
        <p:txBody>
          <a:bodyPr anchor="t" rtlCol="false" tIns="0" lIns="0" bIns="0" rIns="0">
            <a:spAutoFit/>
          </a:bodyPr>
          <a:lstStyle/>
          <a:p>
            <a:pPr algn="ctr">
              <a:lnSpc>
                <a:spcPts val="1942"/>
              </a:lnSpc>
            </a:pPr>
            <a:r>
              <a:rPr lang="en-US" sz="1221">
                <a:solidFill>
                  <a:srgbClr val="FFFEF2"/>
                </a:solidFill>
                <a:latin typeface="Montserrat Italics"/>
              </a:rPr>
              <a:t>The students can join the class using the class code of that class</a:t>
            </a:r>
          </a:p>
          <a:p>
            <a:pPr algn="ctr">
              <a:lnSpc>
                <a:spcPts val="1942"/>
              </a:lnSpc>
            </a:pPr>
            <a:r>
              <a:rPr lang="en-US" sz="1221">
                <a:solidFill>
                  <a:srgbClr val="FFFEF2"/>
                </a:solidFill>
                <a:latin typeface="Montserrat Italics"/>
              </a:rPr>
              <a:t>shared by their teacher</a:t>
            </a:r>
          </a:p>
        </p:txBody>
      </p:sp>
      <p:grpSp>
        <p:nvGrpSpPr>
          <p:cNvPr name="Group 28" id="28"/>
          <p:cNvGrpSpPr/>
          <p:nvPr/>
        </p:nvGrpSpPr>
        <p:grpSpPr>
          <a:xfrm rot="0">
            <a:off x="5773041" y="4006833"/>
            <a:ext cx="3967220" cy="1416167"/>
            <a:chOff x="0" y="0"/>
            <a:chExt cx="1433097" cy="511568"/>
          </a:xfrm>
        </p:grpSpPr>
        <p:sp>
          <p:nvSpPr>
            <p:cNvPr name="Freeform 29" id="29"/>
            <p:cNvSpPr/>
            <p:nvPr/>
          </p:nvSpPr>
          <p:spPr>
            <a:xfrm flipH="false" flipV="false" rot="0">
              <a:off x="0" y="0"/>
              <a:ext cx="1433097" cy="511568"/>
            </a:xfrm>
            <a:custGeom>
              <a:avLst/>
              <a:gdLst/>
              <a:ahLst/>
              <a:cxnLst/>
              <a:rect r="r" b="b" t="t" l="l"/>
              <a:pathLst>
                <a:path h="511568" w="1433097">
                  <a:moveTo>
                    <a:pt x="0" y="0"/>
                  </a:moveTo>
                  <a:lnTo>
                    <a:pt x="1433097" y="0"/>
                  </a:lnTo>
                  <a:lnTo>
                    <a:pt x="1433097" y="511568"/>
                  </a:lnTo>
                  <a:lnTo>
                    <a:pt x="0" y="511568"/>
                  </a:lnTo>
                  <a:close/>
                </a:path>
              </a:pathLst>
            </a:custGeom>
            <a:solidFill>
              <a:srgbClr val="216C53"/>
            </a:solidFill>
          </p:spPr>
        </p:sp>
        <p:sp>
          <p:nvSpPr>
            <p:cNvPr name="TextBox 30" id="30"/>
            <p:cNvSpPr txBox="true"/>
            <p:nvPr/>
          </p:nvSpPr>
          <p:spPr>
            <a:xfrm>
              <a:off x="0" y="-38100"/>
              <a:ext cx="1433097" cy="549668"/>
            </a:xfrm>
            <a:prstGeom prst="rect">
              <a:avLst/>
            </a:prstGeom>
          </p:spPr>
          <p:txBody>
            <a:bodyPr anchor="ctr" rtlCol="false" tIns="50800" lIns="50800" bIns="50800" rIns="50800"/>
            <a:lstStyle/>
            <a:p>
              <a:pPr algn="ctr">
                <a:lnSpc>
                  <a:spcPts val="3499"/>
                </a:lnSpc>
              </a:pPr>
            </a:p>
            <a:p>
              <a:pPr algn="ctr">
                <a:lnSpc>
                  <a:spcPts val="2659"/>
                </a:lnSpc>
              </a:pPr>
            </a:p>
            <a:p>
              <a:pPr algn="ctr">
                <a:lnSpc>
                  <a:spcPts val="2659"/>
                </a:lnSpc>
              </a:pPr>
            </a:p>
          </p:txBody>
        </p:sp>
      </p:grpSp>
      <p:sp>
        <p:nvSpPr>
          <p:cNvPr name="TextBox 31" id="31"/>
          <p:cNvSpPr txBox="true"/>
          <p:nvPr/>
        </p:nvSpPr>
        <p:spPr>
          <a:xfrm rot="0">
            <a:off x="6037302" y="4096186"/>
            <a:ext cx="3495603" cy="323292"/>
          </a:xfrm>
          <a:prstGeom prst="rect">
            <a:avLst/>
          </a:prstGeom>
        </p:spPr>
        <p:txBody>
          <a:bodyPr anchor="t" rtlCol="false" tIns="0" lIns="0" bIns="0" rIns="0">
            <a:spAutoFit/>
          </a:bodyPr>
          <a:lstStyle/>
          <a:p>
            <a:pPr algn="ctr">
              <a:lnSpc>
                <a:spcPts val="2653"/>
              </a:lnSpc>
              <a:spcBef>
                <a:spcPct val="0"/>
              </a:spcBef>
            </a:pPr>
            <a:r>
              <a:rPr lang="en-US" sz="1895" spc="92">
                <a:solidFill>
                  <a:srgbClr val="FFFEF2"/>
                </a:solidFill>
                <a:latin typeface="Montserrat Ultra-Bold"/>
              </a:rPr>
              <a:t>UPLOAD FILES</a:t>
            </a:r>
          </a:p>
        </p:txBody>
      </p:sp>
      <p:sp>
        <p:nvSpPr>
          <p:cNvPr name="TextBox 32" id="32"/>
          <p:cNvSpPr txBox="true"/>
          <p:nvPr/>
        </p:nvSpPr>
        <p:spPr>
          <a:xfrm rot="0">
            <a:off x="6218762" y="4542869"/>
            <a:ext cx="3132682" cy="755172"/>
          </a:xfrm>
          <a:prstGeom prst="rect">
            <a:avLst/>
          </a:prstGeom>
        </p:spPr>
        <p:txBody>
          <a:bodyPr anchor="t" rtlCol="false" tIns="0" lIns="0" bIns="0" rIns="0">
            <a:spAutoFit/>
          </a:bodyPr>
          <a:lstStyle/>
          <a:p>
            <a:pPr algn="ctr">
              <a:lnSpc>
                <a:spcPts val="2053"/>
              </a:lnSpc>
            </a:pPr>
            <a:r>
              <a:rPr lang="en-US" sz="1291">
                <a:solidFill>
                  <a:srgbClr val="FFFEF2"/>
                </a:solidFill>
                <a:latin typeface="Montserrat Italics"/>
              </a:rPr>
              <a:t>The student can upload the assignments ,tests before the deadline  </a:t>
            </a:r>
          </a:p>
        </p:txBody>
      </p:sp>
      <p:grpSp>
        <p:nvGrpSpPr>
          <p:cNvPr name="Group 33" id="33"/>
          <p:cNvGrpSpPr/>
          <p:nvPr/>
        </p:nvGrpSpPr>
        <p:grpSpPr>
          <a:xfrm rot="0">
            <a:off x="5773041" y="5975972"/>
            <a:ext cx="3967220" cy="1275030"/>
            <a:chOff x="0" y="0"/>
            <a:chExt cx="1420102" cy="456408"/>
          </a:xfrm>
        </p:grpSpPr>
        <p:sp>
          <p:nvSpPr>
            <p:cNvPr name="Freeform 34" id="34"/>
            <p:cNvSpPr/>
            <p:nvPr/>
          </p:nvSpPr>
          <p:spPr>
            <a:xfrm flipH="false" flipV="false" rot="0">
              <a:off x="0" y="0"/>
              <a:ext cx="1420102" cy="456408"/>
            </a:xfrm>
            <a:custGeom>
              <a:avLst/>
              <a:gdLst/>
              <a:ahLst/>
              <a:cxnLst/>
              <a:rect r="r" b="b" t="t" l="l"/>
              <a:pathLst>
                <a:path h="456408" w="1420102">
                  <a:moveTo>
                    <a:pt x="0" y="0"/>
                  </a:moveTo>
                  <a:lnTo>
                    <a:pt x="1420102" y="0"/>
                  </a:lnTo>
                  <a:lnTo>
                    <a:pt x="1420102" y="456408"/>
                  </a:lnTo>
                  <a:lnTo>
                    <a:pt x="0" y="456408"/>
                  </a:lnTo>
                  <a:close/>
                </a:path>
              </a:pathLst>
            </a:custGeom>
            <a:solidFill>
              <a:srgbClr val="216C53"/>
            </a:solidFill>
          </p:spPr>
        </p:sp>
        <p:sp>
          <p:nvSpPr>
            <p:cNvPr name="TextBox 35" id="35"/>
            <p:cNvSpPr txBox="true"/>
            <p:nvPr/>
          </p:nvSpPr>
          <p:spPr>
            <a:xfrm>
              <a:off x="0" y="-38100"/>
              <a:ext cx="1420102" cy="494508"/>
            </a:xfrm>
            <a:prstGeom prst="rect">
              <a:avLst/>
            </a:prstGeom>
          </p:spPr>
          <p:txBody>
            <a:bodyPr anchor="ctr" rtlCol="false" tIns="50800" lIns="50800" bIns="50800" rIns="50800"/>
            <a:lstStyle/>
            <a:p>
              <a:pPr algn="ctr">
                <a:lnSpc>
                  <a:spcPts val="3499"/>
                </a:lnSpc>
              </a:pPr>
            </a:p>
            <a:p>
              <a:pPr algn="ctr">
                <a:lnSpc>
                  <a:spcPts val="2659"/>
                </a:lnSpc>
              </a:pPr>
            </a:p>
            <a:p>
              <a:pPr algn="ctr">
                <a:lnSpc>
                  <a:spcPts val="2659"/>
                </a:lnSpc>
              </a:pPr>
            </a:p>
          </p:txBody>
        </p:sp>
      </p:grpSp>
      <p:sp>
        <p:nvSpPr>
          <p:cNvPr name="TextBox 36" id="36"/>
          <p:cNvSpPr txBox="true"/>
          <p:nvPr/>
        </p:nvSpPr>
        <p:spPr>
          <a:xfrm rot="0">
            <a:off x="6008850" y="6055625"/>
            <a:ext cx="3495603" cy="325902"/>
          </a:xfrm>
          <a:prstGeom prst="rect">
            <a:avLst/>
          </a:prstGeom>
        </p:spPr>
        <p:txBody>
          <a:bodyPr anchor="t" rtlCol="false" tIns="0" lIns="0" bIns="0" rIns="0">
            <a:spAutoFit/>
          </a:bodyPr>
          <a:lstStyle/>
          <a:p>
            <a:pPr algn="ctr">
              <a:lnSpc>
                <a:spcPts val="2678"/>
              </a:lnSpc>
              <a:spcBef>
                <a:spcPct val="0"/>
              </a:spcBef>
            </a:pPr>
            <a:r>
              <a:rPr lang="en-US" sz="1913" spc="93">
                <a:solidFill>
                  <a:srgbClr val="FFFEF2"/>
                </a:solidFill>
                <a:latin typeface="Montserrat Ultra-Bold"/>
              </a:rPr>
              <a:t>CHECK GRADES</a:t>
            </a:r>
          </a:p>
        </p:txBody>
      </p:sp>
      <p:sp>
        <p:nvSpPr>
          <p:cNvPr name="TextBox 37" id="37"/>
          <p:cNvSpPr txBox="true"/>
          <p:nvPr/>
        </p:nvSpPr>
        <p:spPr>
          <a:xfrm rot="0">
            <a:off x="6190311" y="6440309"/>
            <a:ext cx="3132682" cy="754677"/>
          </a:xfrm>
          <a:prstGeom prst="rect">
            <a:avLst/>
          </a:prstGeom>
        </p:spPr>
        <p:txBody>
          <a:bodyPr anchor="t" rtlCol="false" tIns="0" lIns="0" bIns="0" rIns="0">
            <a:spAutoFit/>
          </a:bodyPr>
          <a:lstStyle/>
          <a:p>
            <a:pPr algn="ctr">
              <a:lnSpc>
                <a:spcPts val="2069"/>
              </a:lnSpc>
            </a:pPr>
            <a:r>
              <a:rPr lang="en-US" sz="1301">
                <a:solidFill>
                  <a:srgbClr val="FFFEF2"/>
                </a:solidFill>
                <a:latin typeface="Montserrat Italics"/>
              </a:rPr>
              <a:t>The student can check the grade received on a particular assignment or test.</a:t>
            </a:r>
          </a:p>
        </p:txBody>
      </p:sp>
      <p:sp>
        <p:nvSpPr>
          <p:cNvPr name="Freeform 38" id="38"/>
          <p:cNvSpPr/>
          <p:nvPr/>
        </p:nvSpPr>
        <p:spPr>
          <a:xfrm flipH="false" flipV="false" rot="0">
            <a:off x="14516233" y="110712"/>
            <a:ext cx="3771767" cy="8937571"/>
          </a:xfrm>
          <a:custGeom>
            <a:avLst/>
            <a:gdLst/>
            <a:ahLst/>
            <a:cxnLst/>
            <a:rect r="r" b="b" t="t" l="l"/>
            <a:pathLst>
              <a:path h="8937571" w="3771767">
                <a:moveTo>
                  <a:pt x="0" y="0"/>
                </a:moveTo>
                <a:lnTo>
                  <a:pt x="3771767" y="0"/>
                </a:lnTo>
                <a:lnTo>
                  <a:pt x="3771767" y="8937570"/>
                </a:lnTo>
                <a:lnTo>
                  <a:pt x="0" y="8937570"/>
                </a:lnTo>
                <a:lnTo>
                  <a:pt x="0" y="0"/>
                </a:lnTo>
                <a:close/>
              </a:path>
            </a:pathLst>
          </a:custGeom>
          <a:blipFill>
            <a:blip r:embed="rId4"/>
            <a:stretch>
              <a:fillRect l="0" t="-1885" r="-4915" b="-1885"/>
            </a:stretch>
          </a:blipFill>
        </p:spPr>
      </p:sp>
      <p:sp>
        <p:nvSpPr>
          <p:cNvPr name="TextBox 39" id="39"/>
          <p:cNvSpPr txBox="true"/>
          <p:nvPr/>
        </p:nvSpPr>
        <p:spPr>
          <a:xfrm rot="0">
            <a:off x="10639027" y="1443660"/>
            <a:ext cx="2858994" cy="584194"/>
          </a:xfrm>
          <a:prstGeom prst="rect">
            <a:avLst/>
          </a:prstGeom>
        </p:spPr>
        <p:txBody>
          <a:bodyPr anchor="t" rtlCol="false" tIns="0" lIns="0" bIns="0" rIns="0">
            <a:spAutoFit/>
          </a:bodyPr>
          <a:lstStyle/>
          <a:p>
            <a:pPr algn="ctr">
              <a:lnSpc>
                <a:spcPts val="5096"/>
              </a:lnSpc>
              <a:spcBef>
                <a:spcPct val="0"/>
              </a:spcBef>
            </a:pPr>
            <a:r>
              <a:rPr lang="en-US" sz="3205">
                <a:solidFill>
                  <a:srgbClr val="000000"/>
                </a:solidFill>
                <a:latin typeface="Montserrat Bold"/>
              </a:rPr>
              <a:t>TAs</a:t>
            </a:r>
          </a:p>
        </p:txBody>
      </p:sp>
      <p:grpSp>
        <p:nvGrpSpPr>
          <p:cNvPr name="Group 40" id="40"/>
          <p:cNvGrpSpPr/>
          <p:nvPr/>
        </p:nvGrpSpPr>
        <p:grpSpPr>
          <a:xfrm rot="0">
            <a:off x="10173513" y="2183510"/>
            <a:ext cx="4154533" cy="1314026"/>
            <a:chOff x="0" y="0"/>
            <a:chExt cx="1443018" cy="456408"/>
          </a:xfrm>
        </p:grpSpPr>
        <p:sp>
          <p:nvSpPr>
            <p:cNvPr name="Freeform 41" id="41"/>
            <p:cNvSpPr/>
            <p:nvPr/>
          </p:nvSpPr>
          <p:spPr>
            <a:xfrm flipH="false" flipV="false" rot="0">
              <a:off x="0" y="0"/>
              <a:ext cx="1443018" cy="456408"/>
            </a:xfrm>
            <a:custGeom>
              <a:avLst/>
              <a:gdLst/>
              <a:ahLst/>
              <a:cxnLst/>
              <a:rect r="r" b="b" t="t" l="l"/>
              <a:pathLst>
                <a:path h="456408" w="1443018">
                  <a:moveTo>
                    <a:pt x="0" y="0"/>
                  </a:moveTo>
                  <a:lnTo>
                    <a:pt x="1443018" y="0"/>
                  </a:lnTo>
                  <a:lnTo>
                    <a:pt x="1443018" y="456408"/>
                  </a:lnTo>
                  <a:lnTo>
                    <a:pt x="0" y="456408"/>
                  </a:lnTo>
                  <a:close/>
                </a:path>
              </a:pathLst>
            </a:custGeom>
            <a:solidFill>
              <a:srgbClr val="216C53"/>
            </a:solidFill>
          </p:spPr>
        </p:sp>
        <p:sp>
          <p:nvSpPr>
            <p:cNvPr name="TextBox 42" id="42"/>
            <p:cNvSpPr txBox="true"/>
            <p:nvPr/>
          </p:nvSpPr>
          <p:spPr>
            <a:xfrm>
              <a:off x="0" y="-38100"/>
              <a:ext cx="1443018" cy="494508"/>
            </a:xfrm>
            <a:prstGeom prst="rect">
              <a:avLst/>
            </a:prstGeom>
          </p:spPr>
          <p:txBody>
            <a:bodyPr anchor="ctr" rtlCol="false" tIns="50800" lIns="50800" bIns="50800" rIns="50800"/>
            <a:lstStyle/>
            <a:p>
              <a:pPr algn="ctr">
                <a:lnSpc>
                  <a:spcPts val="3499"/>
                </a:lnSpc>
              </a:pPr>
            </a:p>
            <a:p>
              <a:pPr algn="ctr">
                <a:lnSpc>
                  <a:spcPts val="2659"/>
                </a:lnSpc>
              </a:pPr>
            </a:p>
            <a:p>
              <a:pPr algn="ctr">
                <a:lnSpc>
                  <a:spcPts val="2659"/>
                </a:lnSpc>
              </a:pPr>
            </a:p>
          </p:txBody>
        </p:sp>
      </p:grpSp>
      <p:sp>
        <p:nvSpPr>
          <p:cNvPr name="TextBox 43" id="43"/>
          <p:cNvSpPr txBox="true"/>
          <p:nvPr/>
        </p:nvSpPr>
        <p:spPr>
          <a:xfrm rot="0">
            <a:off x="10400321" y="2235036"/>
            <a:ext cx="3660648" cy="334705"/>
          </a:xfrm>
          <a:prstGeom prst="rect">
            <a:avLst/>
          </a:prstGeom>
        </p:spPr>
        <p:txBody>
          <a:bodyPr anchor="t" rtlCol="false" tIns="0" lIns="0" bIns="0" rIns="0">
            <a:spAutoFit/>
          </a:bodyPr>
          <a:lstStyle/>
          <a:p>
            <a:pPr algn="ctr">
              <a:lnSpc>
                <a:spcPts val="2760"/>
              </a:lnSpc>
              <a:spcBef>
                <a:spcPct val="0"/>
              </a:spcBef>
            </a:pPr>
            <a:r>
              <a:rPr lang="en-US" sz="1971" spc="96">
                <a:solidFill>
                  <a:srgbClr val="FFFEF2"/>
                </a:solidFill>
                <a:latin typeface="Montserrat Ultra-Bold"/>
              </a:rPr>
              <a:t>JOIN CLASS</a:t>
            </a:r>
          </a:p>
        </p:txBody>
      </p:sp>
      <p:sp>
        <p:nvSpPr>
          <p:cNvPr name="TextBox 44" id="44"/>
          <p:cNvSpPr txBox="true"/>
          <p:nvPr/>
        </p:nvSpPr>
        <p:spPr>
          <a:xfrm rot="0">
            <a:off x="10579195" y="2553597"/>
            <a:ext cx="3481774" cy="904965"/>
          </a:xfrm>
          <a:prstGeom prst="rect">
            <a:avLst/>
          </a:prstGeom>
        </p:spPr>
        <p:txBody>
          <a:bodyPr anchor="t" rtlCol="false" tIns="0" lIns="0" bIns="0" rIns="0">
            <a:spAutoFit/>
          </a:bodyPr>
          <a:lstStyle/>
          <a:p>
            <a:pPr algn="ctr">
              <a:lnSpc>
                <a:spcPts val="1831"/>
              </a:lnSpc>
            </a:pPr>
            <a:r>
              <a:rPr lang="en-US" sz="1152">
                <a:solidFill>
                  <a:srgbClr val="FFFEF2"/>
                </a:solidFill>
                <a:latin typeface="Montserrat Italics"/>
              </a:rPr>
              <a:t>The TAs can join the class using the class code of that class</a:t>
            </a:r>
          </a:p>
          <a:p>
            <a:pPr algn="ctr">
              <a:lnSpc>
                <a:spcPts val="1831"/>
              </a:lnSpc>
            </a:pPr>
            <a:r>
              <a:rPr lang="en-US" sz="1152">
                <a:solidFill>
                  <a:srgbClr val="FFFEF2"/>
                </a:solidFill>
                <a:latin typeface="Montserrat Italics"/>
              </a:rPr>
              <a:t>shared by their teacher ,and enjoy other functionalaties.</a:t>
            </a:r>
          </a:p>
        </p:txBody>
      </p:sp>
      <p:grpSp>
        <p:nvGrpSpPr>
          <p:cNvPr name="Group 45" id="45"/>
          <p:cNvGrpSpPr/>
          <p:nvPr/>
        </p:nvGrpSpPr>
        <p:grpSpPr>
          <a:xfrm rot="0">
            <a:off x="10143311" y="4017947"/>
            <a:ext cx="4174667" cy="1373518"/>
            <a:chOff x="0" y="0"/>
            <a:chExt cx="1498399" cy="492992"/>
          </a:xfrm>
        </p:grpSpPr>
        <p:sp>
          <p:nvSpPr>
            <p:cNvPr name="Freeform 46" id="46"/>
            <p:cNvSpPr/>
            <p:nvPr/>
          </p:nvSpPr>
          <p:spPr>
            <a:xfrm flipH="false" flipV="false" rot="0">
              <a:off x="0" y="0"/>
              <a:ext cx="1498399" cy="492992"/>
            </a:xfrm>
            <a:custGeom>
              <a:avLst/>
              <a:gdLst/>
              <a:ahLst/>
              <a:cxnLst/>
              <a:rect r="r" b="b" t="t" l="l"/>
              <a:pathLst>
                <a:path h="492992" w="1498399">
                  <a:moveTo>
                    <a:pt x="0" y="0"/>
                  </a:moveTo>
                  <a:lnTo>
                    <a:pt x="1498399" y="0"/>
                  </a:lnTo>
                  <a:lnTo>
                    <a:pt x="1498399" y="492992"/>
                  </a:lnTo>
                  <a:lnTo>
                    <a:pt x="0" y="492992"/>
                  </a:lnTo>
                  <a:close/>
                </a:path>
              </a:pathLst>
            </a:custGeom>
            <a:solidFill>
              <a:srgbClr val="216C53"/>
            </a:solidFill>
          </p:spPr>
        </p:sp>
        <p:sp>
          <p:nvSpPr>
            <p:cNvPr name="TextBox 47" id="47"/>
            <p:cNvSpPr txBox="true"/>
            <p:nvPr/>
          </p:nvSpPr>
          <p:spPr>
            <a:xfrm>
              <a:off x="0" y="-38100"/>
              <a:ext cx="1498399" cy="531092"/>
            </a:xfrm>
            <a:prstGeom prst="rect">
              <a:avLst/>
            </a:prstGeom>
          </p:spPr>
          <p:txBody>
            <a:bodyPr anchor="ctr" rtlCol="false" tIns="50800" lIns="50800" bIns="50800" rIns="50800"/>
            <a:lstStyle/>
            <a:p>
              <a:pPr algn="ctr">
                <a:lnSpc>
                  <a:spcPts val="3499"/>
                </a:lnSpc>
              </a:pPr>
            </a:p>
            <a:p>
              <a:pPr algn="ctr">
                <a:lnSpc>
                  <a:spcPts val="2659"/>
                </a:lnSpc>
              </a:pPr>
            </a:p>
            <a:p>
              <a:pPr algn="ctr">
                <a:lnSpc>
                  <a:spcPts val="2659"/>
                </a:lnSpc>
              </a:pPr>
            </a:p>
          </p:txBody>
        </p:sp>
      </p:grpSp>
      <p:sp>
        <p:nvSpPr>
          <p:cNvPr name="TextBox 48" id="48"/>
          <p:cNvSpPr txBox="true"/>
          <p:nvPr/>
        </p:nvSpPr>
        <p:spPr>
          <a:xfrm rot="0">
            <a:off x="10332561" y="4110331"/>
            <a:ext cx="3660648" cy="325126"/>
          </a:xfrm>
          <a:prstGeom prst="rect">
            <a:avLst/>
          </a:prstGeom>
        </p:spPr>
        <p:txBody>
          <a:bodyPr anchor="t" rtlCol="false" tIns="0" lIns="0" bIns="0" rIns="0">
            <a:spAutoFit/>
          </a:bodyPr>
          <a:lstStyle/>
          <a:p>
            <a:pPr algn="ctr">
              <a:lnSpc>
                <a:spcPts val="2671"/>
              </a:lnSpc>
              <a:spcBef>
                <a:spcPct val="0"/>
              </a:spcBef>
            </a:pPr>
            <a:r>
              <a:rPr lang="en-US" sz="1907" spc="93">
                <a:solidFill>
                  <a:srgbClr val="FFFEF2"/>
                </a:solidFill>
                <a:latin typeface="Montserrat Ultra-Bold"/>
              </a:rPr>
              <a:t>SET GRADES</a:t>
            </a:r>
          </a:p>
        </p:txBody>
      </p:sp>
      <p:sp>
        <p:nvSpPr>
          <p:cNvPr name="TextBox 49" id="49"/>
          <p:cNvSpPr txBox="true"/>
          <p:nvPr/>
        </p:nvSpPr>
        <p:spPr>
          <a:xfrm rot="0">
            <a:off x="10618892" y="4522347"/>
            <a:ext cx="3280592" cy="754824"/>
          </a:xfrm>
          <a:prstGeom prst="rect">
            <a:avLst/>
          </a:prstGeom>
        </p:spPr>
        <p:txBody>
          <a:bodyPr anchor="t" rtlCol="false" tIns="0" lIns="0" bIns="0" rIns="0">
            <a:spAutoFit/>
          </a:bodyPr>
          <a:lstStyle/>
          <a:p>
            <a:pPr algn="ctr">
              <a:lnSpc>
                <a:spcPts val="2064"/>
              </a:lnSpc>
            </a:pPr>
            <a:r>
              <a:rPr lang="en-US" sz="1298">
                <a:solidFill>
                  <a:srgbClr val="FFFEF2"/>
                </a:solidFill>
                <a:latin typeface="Montserrat Italics"/>
              </a:rPr>
              <a:t>The TAs can set the grades of the assignments submitted by the students .</a:t>
            </a:r>
          </a:p>
        </p:txBody>
      </p:sp>
      <p:sp>
        <p:nvSpPr>
          <p:cNvPr name="Freeform 50" id="50"/>
          <p:cNvSpPr/>
          <p:nvPr/>
        </p:nvSpPr>
        <p:spPr>
          <a:xfrm flipH="true" flipV="false" rot="5400000">
            <a:off x="17049282" y="9048282"/>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1" id="51"/>
          <p:cNvSpPr txBox="true"/>
          <p:nvPr/>
        </p:nvSpPr>
        <p:spPr>
          <a:xfrm rot="0">
            <a:off x="1229439" y="7772589"/>
            <a:ext cx="4461953" cy="602492"/>
          </a:xfrm>
          <a:prstGeom prst="rect">
            <a:avLst/>
          </a:prstGeom>
        </p:spPr>
        <p:txBody>
          <a:bodyPr anchor="t" rtlCol="false" tIns="0" lIns="0" bIns="0" rIns="0">
            <a:spAutoFit/>
          </a:bodyPr>
          <a:lstStyle/>
          <a:p>
            <a:pPr algn="ctr">
              <a:lnSpc>
                <a:spcPts val="2426"/>
              </a:lnSpc>
            </a:pPr>
            <a:r>
              <a:rPr lang="en-US" sz="1526">
                <a:solidFill>
                  <a:srgbClr val="FFFEF2"/>
                </a:solidFill>
                <a:latin typeface="Montserrat"/>
              </a:rPr>
              <a:t>Lorem ipsum dolor sit amet, consectetur adipiscing elit. </a:t>
            </a:r>
          </a:p>
        </p:txBody>
      </p:sp>
      <p:sp>
        <p:nvSpPr>
          <p:cNvPr name="TextBox 52" id="52"/>
          <p:cNvSpPr txBox="true"/>
          <p:nvPr/>
        </p:nvSpPr>
        <p:spPr>
          <a:xfrm rot="0">
            <a:off x="1367381" y="8164564"/>
            <a:ext cx="3509397" cy="456026"/>
          </a:xfrm>
          <a:prstGeom prst="rect">
            <a:avLst/>
          </a:prstGeom>
        </p:spPr>
        <p:txBody>
          <a:bodyPr anchor="t" rtlCol="false" tIns="0" lIns="0" bIns="0" rIns="0">
            <a:spAutoFit/>
          </a:bodyPr>
          <a:lstStyle/>
          <a:p>
            <a:pPr algn="ctr">
              <a:lnSpc>
                <a:spcPts val="1843"/>
              </a:lnSpc>
            </a:pPr>
            <a:r>
              <a:rPr lang="en-US" sz="1159">
                <a:solidFill>
                  <a:srgbClr val="FFFEF2"/>
                </a:solidFill>
                <a:latin typeface="Montserrat Italics"/>
              </a:rPr>
              <a:t>The the teachers can set the timetable of the classes they have created</a:t>
            </a:r>
          </a:p>
        </p:txBody>
      </p:sp>
      <p:grpSp>
        <p:nvGrpSpPr>
          <p:cNvPr name="Group 53" id="53"/>
          <p:cNvGrpSpPr/>
          <p:nvPr/>
        </p:nvGrpSpPr>
        <p:grpSpPr>
          <a:xfrm rot="0">
            <a:off x="997927" y="7724028"/>
            <a:ext cx="4097782" cy="1324254"/>
            <a:chOff x="0" y="0"/>
            <a:chExt cx="1412313" cy="456408"/>
          </a:xfrm>
        </p:grpSpPr>
        <p:sp>
          <p:nvSpPr>
            <p:cNvPr name="Freeform 54" id="54"/>
            <p:cNvSpPr/>
            <p:nvPr/>
          </p:nvSpPr>
          <p:spPr>
            <a:xfrm flipH="false" flipV="false" rot="0">
              <a:off x="0" y="0"/>
              <a:ext cx="1412313" cy="456408"/>
            </a:xfrm>
            <a:custGeom>
              <a:avLst/>
              <a:gdLst/>
              <a:ahLst/>
              <a:cxnLst/>
              <a:rect r="r" b="b" t="t" l="l"/>
              <a:pathLst>
                <a:path h="456408" w="1412313">
                  <a:moveTo>
                    <a:pt x="0" y="0"/>
                  </a:moveTo>
                  <a:lnTo>
                    <a:pt x="1412313" y="0"/>
                  </a:lnTo>
                  <a:lnTo>
                    <a:pt x="1412313" y="456408"/>
                  </a:lnTo>
                  <a:lnTo>
                    <a:pt x="0" y="456408"/>
                  </a:lnTo>
                  <a:close/>
                </a:path>
              </a:pathLst>
            </a:custGeom>
            <a:solidFill>
              <a:srgbClr val="216C53"/>
            </a:solidFill>
          </p:spPr>
        </p:sp>
        <p:sp>
          <p:nvSpPr>
            <p:cNvPr name="TextBox 55" id="55"/>
            <p:cNvSpPr txBox="true"/>
            <p:nvPr/>
          </p:nvSpPr>
          <p:spPr>
            <a:xfrm>
              <a:off x="0" y="-38100"/>
              <a:ext cx="1412313" cy="494508"/>
            </a:xfrm>
            <a:prstGeom prst="rect">
              <a:avLst/>
            </a:prstGeom>
          </p:spPr>
          <p:txBody>
            <a:bodyPr anchor="ctr" rtlCol="false" tIns="50800" lIns="50800" bIns="50800" rIns="50800"/>
            <a:lstStyle/>
            <a:p>
              <a:pPr algn="ctr">
                <a:lnSpc>
                  <a:spcPts val="3499"/>
                </a:lnSpc>
              </a:pPr>
            </a:p>
            <a:p>
              <a:pPr algn="ctr">
                <a:lnSpc>
                  <a:spcPts val="2659"/>
                </a:lnSpc>
              </a:pPr>
            </a:p>
            <a:p>
              <a:pPr algn="ctr">
                <a:lnSpc>
                  <a:spcPts val="2659"/>
                </a:lnSpc>
              </a:pPr>
            </a:p>
          </p:txBody>
        </p:sp>
      </p:grpSp>
      <p:sp>
        <p:nvSpPr>
          <p:cNvPr name="TextBox 56" id="56"/>
          <p:cNvSpPr txBox="true"/>
          <p:nvPr/>
        </p:nvSpPr>
        <p:spPr>
          <a:xfrm rot="0">
            <a:off x="1211992" y="7787831"/>
            <a:ext cx="3642202" cy="337013"/>
          </a:xfrm>
          <a:prstGeom prst="rect">
            <a:avLst/>
          </a:prstGeom>
        </p:spPr>
        <p:txBody>
          <a:bodyPr anchor="t" rtlCol="false" tIns="0" lIns="0" bIns="0" rIns="0">
            <a:spAutoFit/>
          </a:bodyPr>
          <a:lstStyle/>
          <a:p>
            <a:pPr algn="ctr">
              <a:lnSpc>
                <a:spcPts val="2781"/>
              </a:lnSpc>
              <a:spcBef>
                <a:spcPct val="0"/>
              </a:spcBef>
            </a:pPr>
            <a:r>
              <a:rPr lang="en-US" sz="1986" spc="97">
                <a:solidFill>
                  <a:srgbClr val="FFFEF2"/>
                </a:solidFill>
                <a:latin typeface="Montserrat Ultra-Bold"/>
              </a:rPr>
              <a:t>CREATE ASSIGNMENT</a:t>
            </a:r>
          </a:p>
        </p:txBody>
      </p:sp>
      <p:sp>
        <p:nvSpPr>
          <p:cNvPr name="TextBox 57" id="57"/>
          <p:cNvSpPr txBox="true"/>
          <p:nvPr/>
        </p:nvSpPr>
        <p:spPr>
          <a:xfrm rot="0">
            <a:off x="1669643" y="8211816"/>
            <a:ext cx="2885919" cy="719423"/>
          </a:xfrm>
          <a:prstGeom prst="rect">
            <a:avLst/>
          </a:prstGeom>
        </p:spPr>
        <p:txBody>
          <a:bodyPr anchor="t" rtlCol="false" tIns="0" lIns="0" bIns="0" rIns="0">
            <a:spAutoFit/>
          </a:bodyPr>
          <a:lstStyle/>
          <a:p>
            <a:pPr algn="ctr">
              <a:lnSpc>
                <a:spcPts val="1978"/>
              </a:lnSpc>
            </a:pPr>
            <a:r>
              <a:rPr lang="en-US" sz="1244">
                <a:solidFill>
                  <a:srgbClr val="FFFEF2"/>
                </a:solidFill>
                <a:latin typeface="Montserrat Italics"/>
              </a:rPr>
              <a:t>The teachers can  create assignments and tests for the students </a:t>
            </a:r>
          </a:p>
        </p:txBody>
      </p:sp>
      <p:grpSp>
        <p:nvGrpSpPr>
          <p:cNvPr name="Group 58" id="58"/>
          <p:cNvGrpSpPr/>
          <p:nvPr/>
        </p:nvGrpSpPr>
        <p:grpSpPr>
          <a:xfrm rot="0">
            <a:off x="5742760" y="7778874"/>
            <a:ext cx="3967220" cy="1275030"/>
            <a:chOff x="0" y="0"/>
            <a:chExt cx="1420102" cy="456408"/>
          </a:xfrm>
        </p:grpSpPr>
        <p:sp>
          <p:nvSpPr>
            <p:cNvPr name="Freeform 59" id="59"/>
            <p:cNvSpPr/>
            <p:nvPr/>
          </p:nvSpPr>
          <p:spPr>
            <a:xfrm flipH="false" flipV="false" rot="0">
              <a:off x="0" y="0"/>
              <a:ext cx="1420102" cy="456408"/>
            </a:xfrm>
            <a:custGeom>
              <a:avLst/>
              <a:gdLst/>
              <a:ahLst/>
              <a:cxnLst/>
              <a:rect r="r" b="b" t="t" l="l"/>
              <a:pathLst>
                <a:path h="456408" w="1420102">
                  <a:moveTo>
                    <a:pt x="0" y="0"/>
                  </a:moveTo>
                  <a:lnTo>
                    <a:pt x="1420102" y="0"/>
                  </a:lnTo>
                  <a:lnTo>
                    <a:pt x="1420102" y="456408"/>
                  </a:lnTo>
                  <a:lnTo>
                    <a:pt x="0" y="456408"/>
                  </a:lnTo>
                  <a:close/>
                </a:path>
              </a:pathLst>
            </a:custGeom>
            <a:solidFill>
              <a:srgbClr val="216C53"/>
            </a:solidFill>
          </p:spPr>
        </p:sp>
        <p:sp>
          <p:nvSpPr>
            <p:cNvPr name="TextBox 60" id="60"/>
            <p:cNvSpPr txBox="true"/>
            <p:nvPr/>
          </p:nvSpPr>
          <p:spPr>
            <a:xfrm>
              <a:off x="0" y="-38100"/>
              <a:ext cx="1420102" cy="494508"/>
            </a:xfrm>
            <a:prstGeom prst="rect">
              <a:avLst/>
            </a:prstGeom>
          </p:spPr>
          <p:txBody>
            <a:bodyPr anchor="ctr" rtlCol="false" tIns="50800" lIns="50800" bIns="50800" rIns="50800"/>
            <a:lstStyle/>
            <a:p>
              <a:pPr algn="ctr">
                <a:lnSpc>
                  <a:spcPts val="3499"/>
                </a:lnSpc>
              </a:pPr>
            </a:p>
            <a:p>
              <a:pPr algn="ctr">
                <a:lnSpc>
                  <a:spcPts val="2659"/>
                </a:lnSpc>
              </a:pPr>
            </a:p>
            <a:p>
              <a:pPr algn="ctr">
                <a:lnSpc>
                  <a:spcPts val="2659"/>
                </a:lnSpc>
              </a:pPr>
            </a:p>
          </p:txBody>
        </p:sp>
      </p:grpSp>
      <p:sp>
        <p:nvSpPr>
          <p:cNvPr name="TextBox 61" id="61"/>
          <p:cNvSpPr txBox="true"/>
          <p:nvPr/>
        </p:nvSpPr>
        <p:spPr>
          <a:xfrm rot="0">
            <a:off x="5978568" y="7858527"/>
            <a:ext cx="3495603" cy="325902"/>
          </a:xfrm>
          <a:prstGeom prst="rect">
            <a:avLst/>
          </a:prstGeom>
        </p:spPr>
        <p:txBody>
          <a:bodyPr anchor="t" rtlCol="false" tIns="0" lIns="0" bIns="0" rIns="0">
            <a:spAutoFit/>
          </a:bodyPr>
          <a:lstStyle/>
          <a:p>
            <a:pPr algn="ctr">
              <a:lnSpc>
                <a:spcPts val="2678"/>
              </a:lnSpc>
              <a:spcBef>
                <a:spcPct val="0"/>
              </a:spcBef>
            </a:pPr>
            <a:r>
              <a:rPr lang="en-US" sz="1913" spc="93">
                <a:solidFill>
                  <a:srgbClr val="FFFEF2"/>
                </a:solidFill>
                <a:latin typeface="Montserrat Ultra-Bold"/>
              </a:rPr>
              <a:t>DISCUSSION</a:t>
            </a:r>
          </a:p>
        </p:txBody>
      </p:sp>
      <p:sp>
        <p:nvSpPr>
          <p:cNvPr name="TextBox 62" id="62"/>
          <p:cNvSpPr txBox="true"/>
          <p:nvPr/>
        </p:nvSpPr>
        <p:spPr>
          <a:xfrm rot="0">
            <a:off x="6160029" y="8243212"/>
            <a:ext cx="3132682" cy="497502"/>
          </a:xfrm>
          <a:prstGeom prst="rect">
            <a:avLst/>
          </a:prstGeom>
        </p:spPr>
        <p:txBody>
          <a:bodyPr anchor="t" rtlCol="false" tIns="0" lIns="0" bIns="0" rIns="0">
            <a:spAutoFit/>
          </a:bodyPr>
          <a:lstStyle/>
          <a:p>
            <a:pPr algn="ctr">
              <a:lnSpc>
                <a:spcPts val="2069"/>
              </a:lnSpc>
            </a:pPr>
            <a:r>
              <a:rPr lang="en-US" sz="1301">
                <a:solidFill>
                  <a:srgbClr val="FFFEF2"/>
                </a:solidFill>
                <a:latin typeface="Montserrat Italics"/>
              </a:rPr>
              <a:t>The students can discuss their doubts with the teacher here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4394474"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AutoShape 5" id="5"/>
          <p:cNvSpPr/>
          <p:nvPr/>
        </p:nvSpPr>
        <p:spPr>
          <a:xfrm rot="0">
            <a:off x="1238718" y="3300809"/>
            <a:ext cx="1360911" cy="0"/>
          </a:xfrm>
          <a:prstGeom prst="line">
            <a:avLst/>
          </a:prstGeom>
          <a:ln cap="flat" w="38100">
            <a:solidFill>
              <a:srgbClr val="33866A"/>
            </a:solidFill>
            <a:prstDash val="solid"/>
            <a:headEnd type="none" len="sm" w="sm"/>
            <a:tailEnd type="none" len="sm" w="sm"/>
          </a:ln>
        </p:spPr>
      </p:sp>
      <p:sp>
        <p:nvSpPr>
          <p:cNvPr name="Freeform 6" id="6"/>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807200" y="1163533"/>
            <a:ext cx="5779050" cy="3793159"/>
          </a:xfrm>
          <a:custGeom>
            <a:avLst/>
            <a:gdLst/>
            <a:ahLst/>
            <a:cxnLst/>
            <a:rect r="r" b="b" t="t" l="l"/>
            <a:pathLst>
              <a:path h="3793159" w="5779050">
                <a:moveTo>
                  <a:pt x="0" y="0"/>
                </a:moveTo>
                <a:lnTo>
                  <a:pt x="5779051" y="0"/>
                </a:lnTo>
                <a:lnTo>
                  <a:pt x="5779051" y="3793159"/>
                </a:lnTo>
                <a:lnTo>
                  <a:pt x="0" y="3793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077756" y="5470451"/>
            <a:ext cx="3987615" cy="4114800"/>
          </a:xfrm>
          <a:custGeom>
            <a:avLst/>
            <a:gdLst/>
            <a:ahLst/>
            <a:cxnLst/>
            <a:rect r="r" b="b" t="t" l="l"/>
            <a:pathLst>
              <a:path h="4114800" w="3987615">
                <a:moveTo>
                  <a:pt x="0" y="0"/>
                </a:moveTo>
                <a:lnTo>
                  <a:pt x="3987616" y="0"/>
                </a:lnTo>
                <a:lnTo>
                  <a:pt x="398761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238718" y="1192108"/>
            <a:ext cx="6020028" cy="1801227"/>
          </a:xfrm>
          <a:prstGeom prst="rect">
            <a:avLst/>
          </a:prstGeom>
        </p:spPr>
        <p:txBody>
          <a:bodyPr anchor="t" rtlCol="false" tIns="0" lIns="0" bIns="0" rIns="0">
            <a:spAutoFit/>
          </a:bodyPr>
          <a:lstStyle/>
          <a:p>
            <a:pPr>
              <a:lnSpc>
                <a:spcPts val="7081"/>
              </a:lnSpc>
            </a:pPr>
            <a:r>
              <a:rPr lang="en-US" sz="6157" spc="301">
                <a:solidFill>
                  <a:srgbClr val="2C6D44"/>
                </a:solidFill>
                <a:latin typeface="Montserrat Ultra-Bold"/>
              </a:rPr>
              <a:t>CHALLENGES FACED</a:t>
            </a:r>
          </a:p>
        </p:txBody>
      </p:sp>
      <p:sp>
        <p:nvSpPr>
          <p:cNvPr name="TextBox 11" id="11"/>
          <p:cNvSpPr txBox="true"/>
          <p:nvPr/>
        </p:nvSpPr>
        <p:spPr>
          <a:xfrm rot="0">
            <a:off x="1238718" y="3748851"/>
            <a:ext cx="3072147" cy="514349"/>
          </a:xfrm>
          <a:prstGeom prst="rect">
            <a:avLst/>
          </a:prstGeom>
        </p:spPr>
        <p:txBody>
          <a:bodyPr anchor="t" rtlCol="false" tIns="0" lIns="0" bIns="0" rIns="0">
            <a:spAutoFit/>
          </a:bodyPr>
          <a:lstStyle/>
          <a:p>
            <a:pPr>
              <a:lnSpc>
                <a:spcPts val="4200"/>
              </a:lnSpc>
              <a:spcBef>
                <a:spcPct val="0"/>
              </a:spcBef>
            </a:pPr>
            <a:r>
              <a:rPr lang="en-US" sz="3000" spc="147">
                <a:solidFill>
                  <a:srgbClr val="216C53"/>
                </a:solidFill>
                <a:latin typeface="Montserrat Ultra-Bold"/>
              </a:rPr>
              <a:t>LIVE CLASSES</a:t>
            </a:r>
          </a:p>
        </p:txBody>
      </p:sp>
      <p:sp>
        <p:nvSpPr>
          <p:cNvPr name="TextBox 12" id="12"/>
          <p:cNvSpPr txBox="true"/>
          <p:nvPr/>
        </p:nvSpPr>
        <p:spPr>
          <a:xfrm rot="0">
            <a:off x="6186624" y="4439186"/>
            <a:ext cx="4317392" cy="1930756"/>
          </a:xfrm>
          <a:prstGeom prst="rect">
            <a:avLst/>
          </a:prstGeom>
        </p:spPr>
        <p:txBody>
          <a:bodyPr anchor="t" rtlCol="false" tIns="0" lIns="0" bIns="0" rIns="0">
            <a:spAutoFit/>
          </a:bodyPr>
          <a:lstStyle/>
          <a:p>
            <a:pPr>
              <a:lnSpc>
                <a:spcPts val="3148"/>
              </a:lnSpc>
            </a:pPr>
            <a:r>
              <a:rPr lang="en-US" sz="1979">
                <a:solidFill>
                  <a:srgbClr val="216C53"/>
                </a:solidFill>
                <a:latin typeface="Montserrat"/>
              </a:rPr>
              <a:t>Developing a messaging interface within the virtual classrooms where students can ask doubts in real-time and professors can respond promptly.</a:t>
            </a:r>
          </a:p>
        </p:txBody>
      </p:sp>
      <p:sp>
        <p:nvSpPr>
          <p:cNvPr name="TextBox 13" id="13"/>
          <p:cNvSpPr txBox="true"/>
          <p:nvPr/>
        </p:nvSpPr>
        <p:spPr>
          <a:xfrm rot="0">
            <a:off x="6186624" y="3748851"/>
            <a:ext cx="3072147" cy="514349"/>
          </a:xfrm>
          <a:prstGeom prst="rect">
            <a:avLst/>
          </a:prstGeom>
        </p:spPr>
        <p:txBody>
          <a:bodyPr anchor="t" rtlCol="false" tIns="0" lIns="0" bIns="0" rIns="0">
            <a:spAutoFit/>
          </a:bodyPr>
          <a:lstStyle/>
          <a:p>
            <a:pPr>
              <a:lnSpc>
                <a:spcPts val="4200"/>
              </a:lnSpc>
              <a:spcBef>
                <a:spcPct val="0"/>
              </a:spcBef>
            </a:pPr>
            <a:r>
              <a:rPr lang="en-US" sz="3000" spc="147">
                <a:solidFill>
                  <a:srgbClr val="216C53"/>
                </a:solidFill>
                <a:latin typeface="Montserrat Ultra-Bold"/>
              </a:rPr>
              <a:t>CHAT BOX</a:t>
            </a:r>
          </a:p>
        </p:txBody>
      </p:sp>
      <p:sp>
        <p:nvSpPr>
          <p:cNvPr name="TextBox 14" id="14"/>
          <p:cNvSpPr txBox="true"/>
          <p:nvPr/>
        </p:nvSpPr>
        <p:spPr>
          <a:xfrm rot="0">
            <a:off x="1238718" y="4418257"/>
            <a:ext cx="3924464" cy="1961210"/>
          </a:xfrm>
          <a:prstGeom prst="rect">
            <a:avLst/>
          </a:prstGeom>
        </p:spPr>
        <p:txBody>
          <a:bodyPr anchor="t" rtlCol="false" tIns="0" lIns="0" bIns="0" rIns="0">
            <a:spAutoFit/>
          </a:bodyPr>
          <a:lstStyle/>
          <a:p>
            <a:pPr>
              <a:lnSpc>
                <a:spcPts val="3148"/>
              </a:lnSpc>
            </a:pPr>
            <a:r>
              <a:rPr lang="en-US" sz="1980">
                <a:solidFill>
                  <a:srgbClr val="216C53"/>
                </a:solidFill>
                <a:latin typeface="Montserrat"/>
              </a:rPr>
              <a:t>Implementing the live class posed a major problem in network stability, real-time video streaming, and scalability.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TextBox 2" id="2"/>
          <p:cNvSpPr txBox="true"/>
          <p:nvPr/>
        </p:nvSpPr>
        <p:spPr>
          <a:xfrm rot="0">
            <a:off x="3294292" y="4554955"/>
            <a:ext cx="11699416"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THANK YOU</a:t>
            </a:r>
          </a:p>
        </p:txBody>
      </p:sp>
      <p:sp>
        <p:nvSpPr>
          <p:cNvPr name="Freeform 3" id="3"/>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DAGCLVzgqcU</dc:identifier>
  <dcterms:modified xsi:type="dcterms:W3CDTF">2011-08-01T06:04:30Z</dcterms:modified>
  <cp:revision>1</cp:revision>
  <dc:title>Online Class MAnagament SYSTEm</dc:title>
</cp:coreProperties>
</file>